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19" r:id="rId1"/>
  </p:sldMasterIdLst>
  <p:notesMasterIdLst>
    <p:notesMasterId r:id="rId41"/>
  </p:notesMasterIdLst>
  <p:handoutMasterIdLst>
    <p:handoutMasterId r:id="rId42"/>
  </p:handoutMasterIdLst>
  <p:sldIdLst>
    <p:sldId id="277" r:id="rId2"/>
    <p:sldId id="308" r:id="rId3"/>
    <p:sldId id="306" r:id="rId4"/>
    <p:sldId id="311" r:id="rId5"/>
    <p:sldId id="307" r:id="rId6"/>
    <p:sldId id="327" r:id="rId7"/>
    <p:sldId id="309" r:id="rId8"/>
    <p:sldId id="328" r:id="rId9"/>
    <p:sldId id="310" r:id="rId10"/>
    <p:sldId id="261" r:id="rId11"/>
    <p:sldId id="312" r:id="rId12"/>
    <p:sldId id="313" r:id="rId13"/>
    <p:sldId id="315" r:id="rId14"/>
    <p:sldId id="297" r:id="rId15"/>
    <p:sldId id="329" r:id="rId16"/>
    <p:sldId id="330" r:id="rId17"/>
    <p:sldId id="334" r:id="rId18"/>
    <p:sldId id="331" r:id="rId19"/>
    <p:sldId id="332" r:id="rId20"/>
    <p:sldId id="333" r:id="rId21"/>
    <p:sldId id="335" r:id="rId22"/>
    <p:sldId id="316" r:id="rId23"/>
    <p:sldId id="314" r:id="rId24"/>
    <p:sldId id="337" r:id="rId25"/>
    <p:sldId id="338" r:id="rId26"/>
    <p:sldId id="317" r:id="rId27"/>
    <p:sldId id="318" r:id="rId28"/>
    <p:sldId id="319" r:id="rId29"/>
    <p:sldId id="339" r:id="rId30"/>
    <p:sldId id="320" r:id="rId31"/>
    <p:sldId id="340" r:id="rId32"/>
    <p:sldId id="265" r:id="rId33"/>
    <p:sldId id="321" r:id="rId34"/>
    <p:sldId id="322" r:id="rId35"/>
    <p:sldId id="323" r:id="rId36"/>
    <p:sldId id="324" r:id="rId37"/>
    <p:sldId id="325" r:id="rId38"/>
    <p:sldId id="326" r:id="rId39"/>
    <p:sldId id="336" r:id="rId4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CB6BBEF7-9717-4733-A929-535518E6EBF6}">
          <p14:sldIdLst>
            <p14:sldId id="277"/>
            <p14:sldId id="308"/>
            <p14:sldId id="306"/>
            <p14:sldId id="311"/>
            <p14:sldId id="307"/>
            <p14:sldId id="327"/>
            <p14:sldId id="309"/>
            <p14:sldId id="328"/>
            <p14:sldId id="310"/>
            <p14:sldId id="261"/>
            <p14:sldId id="312"/>
            <p14:sldId id="313"/>
            <p14:sldId id="315"/>
            <p14:sldId id="297"/>
            <p14:sldId id="329"/>
            <p14:sldId id="330"/>
            <p14:sldId id="334"/>
            <p14:sldId id="331"/>
            <p14:sldId id="332"/>
            <p14:sldId id="333"/>
            <p14:sldId id="335"/>
            <p14:sldId id="316"/>
            <p14:sldId id="314"/>
            <p14:sldId id="337"/>
            <p14:sldId id="338"/>
            <p14:sldId id="317"/>
            <p14:sldId id="318"/>
            <p14:sldId id="319"/>
            <p14:sldId id="339"/>
            <p14:sldId id="320"/>
            <p14:sldId id="340"/>
            <p14:sldId id="265"/>
            <p14:sldId id="321"/>
            <p14:sldId id="322"/>
            <p14:sldId id="323"/>
            <p14:sldId id="324"/>
            <p14:sldId id="325"/>
            <p14:sldId id="326"/>
            <p14:sldId id="336"/>
          </p14:sldIdLst>
        </p14:section>
        <p14:section name="Créez votre présentation" id="{16378913-E5ED-4281-BAF5-F1F938CB0BED}">
          <p14:sldIdLst/>
        </p14:section>
        <p14:section name="Enrichissez votre présentation" id="{E2D565D1-BA5E-44E6-A40E-50A644912248}">
          <p14:sldIdLst/>
        </p14:section>
        <p14:section name="Effectuez votre présentation" id="{71D59651-8EFA-4415-9623-98B4C4A8699C}">
          <p14:sldIdLst/>
        </p14:section>
        <p14:section name="Ce n’est pas tout !" id="{2E16B512-814A-4DC1-A986-25475E10E0EF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33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62" autoAdjust="0"/>
    <p:restoredTop sz="89825" autoAdjust="0"/>
  </p:normalViewPr>
  <p:slideViewPr>
    <p:cSldViewPr>
      <p:cViewPr>
        <p:scale>
          <a:sx n="130" d="100"/>
          <a:sy n="130" d="100"/>
        </p:scale>
        <p:origin x="492" y="13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1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B56178-47F0-3A46-A33F-E5C05FA7B005}" type="datetimeFigureOut">
              <a:rPr lang="fr-FR" smtClean="0"/>
              <a:t>15/06/2016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C88BE7-093A-394D-B3C1-41BA4F9F9C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56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fr-FR"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fr-FR" sz="1200"/>
            </a:lvl1pPr>
          </a:lstStyle>
          <a:p>
            <a:fld id="{00F830A1-3891-4B82-A120-081866556DA0}" type="datetimeFigureOut">
              <a:rPr lang="fr-FR"/>
              <a:pPr/>
              <a:t>15/06/2016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Niveau 2</a:t>
            </a:r>
          </a:p>
          <a:p>
            <a:pPr lvl="2"/>
            <a:r>
              <a:rPr lang="fr-FR"/>
              <a:t>Niveau 3</a:t>
            </a:r>
          </a:p>
          <a:p>
            <a:pPr lvl="3"/>
            <a:r>
              <a:rPr lang="fr-FR"/>
              <a:t>Niveau 4</a:t>
            </a:r>
          </a:p>
          <a:p>
            <a:pPr lvl="4"/>
            <a:r>
              <a:rPr lang="fr-FR"/>
              <a:t>Niveau 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fr-FR"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fr-FR" sz="1200"/>
            </a:lvl1pPr>
          </a:lstStyle>
          <a:p>
            <a:fld id="{58CC9574-A819-4FE4-99A7-1E27AD09ADC2}" type="slidenum">
              <a:rPr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2716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Cette présentation illustre les nouvelles fonctionnalités de PowerPoint, qui sont optimisées pour un affichage sous forme de diaporama. Ces diapositives visent à vous donner des idées pour créer des présentations captivantes dans PowerPoint 2011.</a:t>
            </a:r>
          </a:p>
          <a:p>
            <a:endParaRPr lang="fr-FR" dirty="0" smtClean="0"/>
          </a:p>
          <a:p>
            <a:pPr>
              <a:spcBef>
                <a:spcPct val="0"/>
              </a:spcBef>
            </a:pPr>
            <a:r>
              <a:rPr lang="fr-FR" dirty="0" smtClean="0"/>
              <a:t>Pour obtenir d’autres exemples de modèles, cliquez sur le menu Fichier, puis sur Nouveau à partir d'un modèle. Sous Modèles, cliquez sur Présentations.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fr-FR" smtClean="0"/>
              <a:pPr/>
              <a:t>1</a:t>
            </a:fld>
            <a:endParaRPr lang="fr-F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681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lang="fr-FR" smtClean="0">
                <a:solidFill>
                  <a:prstClr val="black"/>
                </a:solidFill>
              </a:rPr>
              <a:pPr/>
              <a:t>10</a:t>
            </a:fld>
            <a:endParaRPr lang="fr-FR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lang="fr-FR" smtClean="0">
                <a:solidFill>
                  <a:prstClr val="black"/>
                </a:solidFill>
              </a:rPr>
              <a:pPr/>
              <a:t>14</a:t>
            </a:fld>
            <a:endParaRPr lang="fr-FR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lang="fr-FR" smtClean="0">
                <a:solidFill>
                  <a:prstClr val="black"/>
                </a:solidFill>
              </a:rPr>
              <a:pPr/>
              <a:t>22</a:t>
            </a:fld>
            <a:endParaRPr lang="fr-FR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lang="fr-FR" smtClean="0">
                <a:solidFill>
                  <a:prstClr val="black"/>
                </a:solidFill>
              </a:rPr>
              <a:pPr/>
              <a:t>28</a:t>
            </a:fld>
            <a:endParaRPr lang="fr-FR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fr-FR" smtClean="0">
                <a:solidFill>
                  <a:prstClr val="black"/>
                </a:solidFill>
              </a:rPr>
              <a:pPr/>
              <a:t>32</a:t>
            </a:fld>
            <a:endParaRPr lang="fr-FR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258050E-B668-4FA7-85AD-C750C80A6E9B}" type="datetimeFigureOut">
              <a:rPr kumimoji="0" lang="fr-FR" smtClean="0"/>
              <a:pPr/>
              <a:t>15/06/2016</a:t>
            </a:fld>
            <a:endParaRPr kumimoji="0"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kumimoji="0"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40D5ECE-8B49-45CD-BE81-EF81920D1969}" type="slidenum">
              <a:rPr kumimoji="0" lang="fr-FR" smtClean="0"/>
              <a:pPr/>
              <a:t>‹N°›</a:t>
            </a:fld>
            <a:endParaRPr kumimoji="0" lang="fr-FR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pic>
        <p:nvPicPr>
          <p:cNvPr id="12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48" y="20547"/>
            <a:ext cx="3498527" cy="2825393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3486" y="20548"/>
            <a:ext cx="5624418" cy="2825496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23" y="2818500"/>
            <a:ext cx="7668994" cy="2296266"/>
          </a:xfrm>
          <a:prstGeom prst="rect">
            <a:avLst/>
          </a:prstGeom>
        </p:spPr>
      </p:pic>
      <p:pic>
        <p:nvPicPr>
          <p:cNvPr id="15" name="Picture 9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119" y="2819400"/>
            <a:ext cx="1461333" cy="2293850"/>
          </a:xfrm>
          <a:prstGeom prst="rect">
            <a:avLst/>
          </a:prstGeom>
        </p:spPr>
      </p:pic>
      <p:pic>
        <p:nvPicPr>
          <p:cNvPr id="16" name="Picture 10"/>
          <p:cNvPicPr>
            <a:picLocks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48" y="5089818"/>
            <a:ext cx="9098280" cy="173736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8755230" y="2469776"/>
            <a:ext cx="3048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fr-FR">
              <a:solidFill>
                <a:srgbClr val="F47F28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kumimoji="0" lang="fr-FR" smtClean="0"/>
              <a:pPr/>
              <a:t>15/06/2016</a:t>
            </a:fld>
            <a:endParaRPr kumimoji="0"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kumimoji="0" lang="fr-FR" smtClean="0"/>
              <a:pPr/>
              <a:t>‹N°›</a:t>
            </a:fld>
            <a:endParaRPr kumimoji="0" lang="fr-FR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kumimoji="0" lang="fr-FR" smtClean="0"/>
              <a:pPr/>
              <a:t>15/06/2016</a:t>
            </a:fld>
            <a:endParaRPr kumimoji="0"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kumimoji="0" lang="fr-FR" smtClean="0"/>
              <a:pPr/>
              <a:t>‹N°›</a:t>
            </a:fld>
            <a:endParaRPr kumimoji="0" lang="fr-FR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édia avec légen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fr-FR"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kumimoji="0" lang="fr-FR"/>
              <a:pPr/>
              <a:t>15/06/2016</a:t>
            </a:fld>
            <a:endParaRPr kumimoji="0"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fr-FR">
                <a:solidFill>
                  <a:schemeClr val="bg1"/>
                </a:solidFill>
              </a:defRPr>
            </a:lvl1pPr>
          </a:lstStyle>
          <a:p>
            <a:endParaRPr kumimoji="0"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fr-FR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kumimoji="0"/>
              <a:pPr/>
              <a:t>‹N°›</a:t>
            </a:fld>
            <a:endParaRPr kumimoji="0" lang="fr-FR"/>
          </a:p>
        </p:txBody>
      </p:sp>
      <p:sp>
        <p:nvSpPr>
          <p:cNvPr id="6" name="Rectangle 5"/>
          <p:cNvSpPr/>
          <p:nvPr userDrawn="1"/>
        </p:nvSpPr>
        <p:spPr>
          <a:xfrm>
            <a:off x="595263" y="4800600"/>
            <a:ext cx="4873752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fr-FR" b="1">
              <a:latin typeface="Georgia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6552" y="4800600"/>
            <a:ext cx="4809244" cy="566738"/>
          </a:xfrm>
        </p:spPr>
        <p:txBody>
          <a:bodyPr anchor="b">
            <a:normAutofit/>
          </a:bodyPr>
          <a:lstStyle>
            <a:lvl1pPr algn="ctr" eaLnBrk="1" latinLnBrk="0" hangingPunct="1">
              <a:defRPr kumimoji="0" lang="fr-FR"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pPr eaLnBrk="1" latinLnBrk="0" hangingPunct="1"/>
            <a:r>
              <a:rPr lang="fr-FR" smtClean="0"/>
              <a:t>Cliquez et modifiez le titre</a:t>
            </a:r>
            <a:endParaRPr/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3"/>
          </p:nvPr>
        </p:nvSpPr>
        <p:spPr>
          <a:xfrm>
            <a:off x="587022" y="838200"/>
            <a:ext cx="4873752" cy="3812822"/>
          </a:xfrm>
        </p:spPr>
        <p:txBody>
          <a:bodyPr/>
          <a:lstStyle>
            <a:lvl1pPr eaLnBrk="1" latinLnBrk="0" hangingPunct="1">
              <a:buNone/>
              <a:defRPr kumimoji="0" lang="fr-FR"/>
            </a:lvl1pPr>
          </a:lstStyle>
          <a:p>
            <a:pPr eaLnBrk="1" latinLnBrk="0" hangingPunct="1"/>
            <a:r>
              <a:rPr lang="fr-FR" smtClean="0"/>
              <a:t>Cliquez sur l'icône pour ajouter l'élément multimédia</a:t>
            </a:r>
            <a:endParaRPr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776863" y="838200"/>
            <a:ext cx="2819400" cy="4636911"/>
          </a:xfrm>
        </p:spPr>
        <p:txBody>
          <a:bodyPr>
            <a:normAutofit/>
          </a:bodyPr>
          <a:lstStyle>
            <a:lvl1pPr marL="0" indent="0" algn="l" eaLnBrk="1" latinLnBrk="0" hangingPunct="1">
              <a:buNone/>
              <a:defRPr kumimoji="0" lang="fr-FR" sz="2400">
                <a:solidFill>
                  <a:schemeClr val="bg1"/>
                </a:solidFill>
              </a:defRPr>
            </a:lvl1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re avec text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fr-FR"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kumimoji="0" lang="fr-FR"/>
              <a:pPr/>
              <a:t>15/06/2016</a:t>
            </a:fld>
            <a:endParaRPr kumimoji="0"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fr-FR">
                <a:solidFill>
                  <a:schemeClr val="bg1"/>
                </a:solidFill>
              </a:defRPr>
            </a:lvl1pPr>
          </a:lstStyle>
          <a:p>
            <a:endParaRPr kumimoji="0"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fr-FR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kumimoji="0"/>
              <a:pPr/>
              <a:t>‹N°›</a:t>
            </a:fld>
            <a:endParaRPr kumimoji="0"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0" y="2895600"/>
            <a:ext cx="7543800" cy="2133600"/>
          </a:xfrm>
          <a:prstGeom prst="rect">
            <a:avLst/>
          </a:prstGeom>
          <a:gradFill flip="none" rotWithShape="1">
            <a:gsLst>
              <a:gs pos="63000">
                <a:schemeClr val="tx1">
                  <a:lumMod val="85000"/>
                  <a:lumOff val="15000"/>
                  <a:alpha val="49000"/>
                </a:schemeClr>
              </a:gs>
              <a:gs pos="100000">
                <a:schemeClr val="tx1">
                  <a:lumMod val="95000"/>
                  <a:lumOff val="5000"/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fr-FR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4867" y="3200400"/>
            <a:ext cx="7010400" cy="1676400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kumimoji="0" lang="fr-FR"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eaLnBrk="1" latinLnBrk="0" hangingPunct="1"/>
            <a:r>
              <a:rPr lang="fr-FR" smtClean="0"/>
              <a:t>Cliquez et modifiez le titre</a:t>
            </a:r>
            <a:endParaRPr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4648200" y="664780"/>
            <a:ext cx="4191000" cy="381000"/>
          </a:xfrm>
        </p:spPr>
        <p:txBody>
          <a:bodyPr>
            <a:normAutofit/>
          </a:bodyPr>
          <a:lstStyle>
            <a:lvl1pPr algn="r" eaLnBrk="1" latinLnBrk="0" hangingPunct="1">
              <a:buNone/>
              <a:defRPr kumimoji="0" lang="fr-FR" sz="18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kumimoji="0" lang="fr-FR"/>
              <a:t>Modifiez le style des sous-titres du masque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utoUpdateAnimBg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48" y="20547"/>
            <a:ext cx="3498527" cy="2825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3486" y="20548"/>
            <a:ext cx="5624418" cy="28254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23" y="2818500"/>
            <a:ext cx="7668994" cy="22962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119" y="2819400"/>
            <a:ext cx="1461333" cy="229385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48" y="5089818"/>
            <a:ext cx="9098280" cy="173736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8755230" y="2469776"/>
            <a:ext cx="3048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fr-FR">
              <a:solidFill>
                <a:srgbClr val="F47F28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fr-FR"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kumimoji="0" lang="fr-FR"/>
              <a:pPr/>
              <a:t>15/06/2016</a:t>
            </a:fld>
            <a:endParaRPr kumimoji="0"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fr-FR">
                <a:solidFill>
                  <a:schemeClr val="bg1"/>
                </a:solidFill>
              </a:defRPr>
            </a:lvl1pPr>
          </a:lstStyle>
          <a:p>
            <a:endParaRPr kumimoji="0"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fr-FR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kumimoji="0"/>
              <a:pPr/>
              <a:t>‹N°›</a:t>
            </a:fld>
            <a:endParaRPr kumimoji="0" lang="fr-FR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3581400" y="1295400"/>
            <a:ext cx="5105400" cy="1416269"/>
          </a:xfrm>
        </p:spPr>
        <p:txBody>
          <a:bodyPr anchor="b">
            <a:normAutofit/>
          </a:bodyPr>
          <a:lstStyle>
            <a:lvl1pPr algn="r" eaLnBrk="1" latinLnBrk="0" hangingPunct="1">
              <a:buNone/>
              <a:defRPr kumimoji="0" lang="fr-FR"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kumimoji="0" lang="fr-FR"/>
              <a:t>Modifiez le style des sous-titres du masque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44" y="4114800"/>
            <a:ext cx="7315200" cy="914400"/>
          </a:xfrm>
        </p:spPr>
        <p:txBody>
          <a:bodyPr anchor="b" anchorCtr="0">
            <a:normAutofit/>
          </a:bodyPr>
          <a:lstStyle>
            <a:lvl1pPr marL="0" indent="0" eaLnBrk="1" latinLnBrk="0" hangingPunct="1">
              <a:defRPr kumimoji="0" lang="fr-FR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342900" lvl="0" indent="-342900" algn="l" defTabSz="914400" eaLnBrk="1" latinLnBrk="0" hangingPunct="1"/>
            <a:r>
              <a:rPr lang="fr-FR" smtClean="0"/>
              <a:t>Cliquez et modifiez le titre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 : accentuati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fr-F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A258050E-B668-4FA7-85AD-C750C80A6E9B}" type="datetimeFigureOut">
              <a:rPr kumimoji="0" lang="fr-FR"/>
              <a:pPr/>
              <a:t>15/06/2016</a:t>
            </a:fld>
            <a:endParaRPr kumimoji="0"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fr-F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kumimoji="0"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fr-F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rPr kumimoji="0"/>
              <a:pPr/>
              <a:t>‹N°›</a:t>
            </a:fld>
            <a:endParaRPr kumimoji="0" lang="fr-FR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 eaLnBrk="1" latinLnBrk="0" hangingPunct="1">
              <a:defRPr kumimoji="0" lang="fr-F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fr-FR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fr-FR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fr-FR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fr-FR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seul : accentuati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kumimoji="0" lang="fr-FR"/>
              <a:pPr/>
              <a:t>15/06/2016</a:t>
            </a:fld>
            <a:endParaRPr kumimoji="0"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kumimoji="0"/>
              <a:pPr/>
              <a:t>‹N°›</a:t>
            </a:fld>
            <a:endParaRPr kumimoji="0" lang="fr-FR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90400" y="3081000"/>
            <a:ext cx="8686800" cy="1095600"/>
          </a:xfrm>
        </p:spPr>
        <p:txBody>
          <a:bodyPr>
            <a:normAutofit/>
          </a:bodyPr>
          <a:lstStyle>
            <a:lvl1pPr algn="ctr" eaLnBrk="1" latinLnBrk="0" hangingPunct="1">
              <a:defRPr kumimoji="0" lang="fr-FR" sz="4600" b="1" kern="1200" spc="-150" baseline="0">
                <a:ln>
                  <a:gradFill>
                    <a:gsLst>
                      <a:gs pos="0">
                        <a:schemeClr val="bg1"/>
                      </a:gs>
                      <a:gs pos="50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11000">
                      <a:schemeClr val="bg1">
                        <a:lumMod val="75000"/>
                      </a:schemeClr>
                    </a:gs>
                    <a:gs pos="91000">
                      <a:schemeClr val="bg1"/>
                    </a:gs>
                  </a:gsLst>
                  <a:lin ang="16200000" scaled="1"/>
                </a:gradFill>
                <a:effectLst>
                  <a:outerShdw blurRad="38100" algn="ctr" rotWithShape="0">
                    <a:prstClr val="black">
                      <a:alpha val="2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fr-FR"/>
              <a:t>Modifiez le style du titre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83952" y="2424752"/>
            <a:ext cx="8694000" cy="639762"/>
          </a:xfrm>
        </p:spPr>
        <p:txBody>
          <a:bodyPr anchor="b">
            <a:normAutofit/>
          </a:bodyPr>
          <a:lstStyle>
            <a:lvl1pPr marL="0" indent="0" algn="ctr" eaLnBrk="1" latinLnBrk="0" hangingPunct="1">
              <a:buNone/>
              <a:defRPr kumimoji="0" lang="fr-FR" sz="2800" kern="1200">
                <a:solidFill>
                  <a:srgbClr val="2E507A">
                    <a:alpha val="81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 eaLnBrk="1" latinLnBrk="0" hangingPunct="1">
              <a:buNone/>
              <a:defRPr kumimoji="0" lang="fr-FR" sz="2000" b="1"/>
            </a:lvl2pPr>
            <a:lvl3pPr marL="914400" indent="0" eaLnBrk="1" latinLnBrk="0" hangingPunct="1">
              <a:buNone/>
              <a:defRPr kumimoji="0" lang="fr-FR" sz="1800" b="1"/>
            </a:lvl3pPr>
            <a:lvl4pPr marL="1371600" indent="0" eaLnBrk="1" latinLnBrk="0" hangingPunct="1">
              <a:buNone/>
              <a:defRPr kumimoji="0" lang="fr-FR" sz="1600" b="1"/>
            </a:lvl4pPr>
            <a:lvl5pPr marL="1828800" indent="0" eaLnBrk="1" latinLnBrk="0" hangingPunct="1">
              <a:buNone/>
              <a:defRPr kumimoji="0" lang="fr-FR" sz="1600" b="1"/>
            </a:lvl5pPr>
            <a:lvl6pPr marL="2286000" indent="0" eaLnBrk="1" latinLnBrk="0" hangingPunct="1">
              <a:buNone/>
              <a:defRPr kumimoji="0" lang="fr-FR" sz="1600" b="1"/>
            </a:lvl6pPr>
            <a:lvl7pPr marL="2743200" indent="0" eaLnBrk="1" latinLnBrk="0" hangingPunct="1">
              <a:buNone/>
              <a:defRPr kumimoji="0" lang="fr-FR" sz="1600" b="1"/>
            </a:lvl7pPr>
            <a:lvl8pPr marL="3200400" indent="0" eaLnBrk="1" latinLnBrk="0" hangingPunct="1">
              <a:buNone/>
              <a:defRPr kumimoji="0" lang="fr-FR" sz="1600" b="1"/>
            </a:lvl8pPr>
            <a:lvl9pPr marL="3657600" indent="0" eaLnBrk="1" latinLnBrk="0" hangingPunct="1">
              <a:buNone/>
              <a:defRPr kumimoji="0" lang="fr-FR" sz="1600" b="1"/>
            </a:lvl9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re et texte vertical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kumimoji="0" lang="fr-FR"/>
              <a:pPr/>
              <a:t>15/06/2016</a:t>
            </a:fld>
            <a:endParaRPr kumimoji="0"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kumimoji="0"/>
              <a:pPr/>
              <a:t>‹N°›</a:t>
            </a:fld>
            <a:endParaRPr kumimoji="0" lang="fr-FR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0" y="414867"/>
            <a:ext cx="50292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algn="l" eaLnBrk="1" latinLnBrk="0" hangingPunct="1">
              <a:defRPr kumimoji="0" lang="fr-FR"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fr-FR"/>
              <a:t>    Modifiez le style du titre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V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0" y="5867400"/>
            <a:ext cx="9144000" cy="105369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34E2-BBB6-4D34-BB01-078E9AA25260}" type="datetimeFigureOut">
              <a:rPr kumimoji="0" lang="fr-FR"/>
              <a:pPr/>
              <a:t>15/06/2016</a:t>
            </a:fld>
            <a:endParaRPr kumimoji="0"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20FCD-5F4C-4989-BE05-0A8208BCBC21}" type="slidenum">
              <a:rPr kumimoji="0"/>
              <a:pPr/>
              <a:t>‹N°›</a:t>
            </a:fld>
            <a:endParaRPr kumimoji="0"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kumimoji="0" lang="fr-FR" smtClean="0"/>
              <a:pPr/>
              <a:t>15/06/2016</a:t>
            </a:fld>
            <a:endParaRPr kumimoji="0"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kumimoji="0" lang="fr-FR" smtClean="0"/>
              <a:pPr/>
              <a:t>‹N°›</a:t>
            </a:fld>
            <a:endParaRPr kumimoji="0" lang="fr-FR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0" y="5867400"/>
            <a:ext cx="9144000" cy="1053694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2B6C6-10FF-4510-A888-F0B9C6A788B0}" type="datetime1">
              <a:rPr lang="en-US" smtClean="0"/>
              <a:pPr/>
              <a:t>6/15/2016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kumimoji="0" lang="fr-FR" smtClean="0"/>
              <a:pPr/>
              <a:t>‹N°›</a:t>
            </a:fld>
            <a:endParaRPr kumimoji="0" lang="fr-FR"/>
          </a:p>
        </p:txBody>
      </p:sp>
      <p:sp>
        <p:nvSpPr>
          <p:cNvPr id="13" name="Oval 6"/>
          <p:cNvSpPr/>
          <p:nvPr userDrawn="1"/>
        </p:nvSpPr>
        <p:spPr>
          <a:xfrm>
            <a:off x="762000" y="1946209"/>
            <a:ext cx="2057400" cy="205740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fr-FR"/>
              <a:t>             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8686800" y="5265376"/>
            <a:ext cx="457200" cy="9667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fr-FR">
                <a:solidFill>
                  <a:srgbClr val="FF6600"/>
                </a:solidFill>
              </a:rPr>
              <a:t>           </a:t>
            </a:r>
          </a:p>
        </p:txBody>
      </p:sp>
      <p:sp>
        <p:nvSpPr>
          <p:cNvPr id="15" name="Oval 8"/>
          <p:cNvSpPr/>
          <p:nvPr userDrawn="1"/>
        </p:nvSpPr>
        <p:spPr>
          <a:xfrm>
            <a:off x="1007328" y="1992354"/>
            <a:ext cx="1583472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fr-FR"/>
              <a:t>      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kumimoji="0" lang="fr-FR" smtClean="0"/>
              <a:pPr/>
              <a:t>15/06/2016</a:t>
            </a:fld>
            <a:endParaRPr kumimoji="0"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kumimoji="0" lang="fr-FR" smtClean="0"/>
              <a:pPr/>
              <a:t>‹N°›</a:t>
            </a:fld>
            <a:endParaRPr kumimoji="0" lang="fr-FR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kumimoji="0" lang="fr-FR" smtClean="0"/>
              <a:pPr/>
              <a:t>15/06/2016</a:t>
            </a:fld>
            <a:endParaRPr kumimoji="0"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kumimoji="0" lang="fr-FR" smtClean="0"/>
              <a:pPr/>
              <a:t>‹N°›</a:t>
            </a:fld>
            <a:endParaRPr kumimoji="0" lang="fr-FR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kumimoji="0" lang="fr-FR" smtClean="0"/>
              <a:pPr/>
              <a:t>15/06/2016</a:t>
            </a:fld>
            <a:endParaRPr kumimoji="0"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kumimoji="0" lang="fr-FR" smtClean="0"/>
              <a:pPr/>
              <a:t>‹N°›</a:t>
            </a:fld>
            <a:endParaRPr kumimoji="0" lang="fr-FR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0"/>
            <a:ext cx="2445488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34E2-BBB6-4D34-BB01-078E9AA25260}" type="datetimeFigureOut">
              <a:rPr kumimoji="0" lang="fr-FR" smtClean="0"/>
              <a:pPr/>
              <a:t>15/06/2016</a:t>
            </a:fld>
            <a:endParaRPr kumimoji="0"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20FCD-5F4C-4989-BE05-0A8208BCBC21}" type="slidenum">
              <a:rPr kumimoji="0" lang="fr-FR" smtClean="0"/>
              <a:pPr/>
              <a:t>‹N°›</a:t>
            </a:fld>
            <a:endParaRPr kumimoji="0" lang="fr-FR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0" y="5867400"/>
            <a:ext cx="9144000" cy="1053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kumimoji="0" lang="fr-FR" smtClean="0"/>
              <a:pPr/>
              <a:t>15/06/2016</a:t>
            </a:fld>
            <a:endParaRPr kumimoji="0"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kumimoji="0" lang="fr-FR" smtClean="0"/>
              <a:pPr/>
              <a:t>‹N°›</a:t>
            </a:fld>
            <a:endParaRPr kumimoji="0"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kumimoji="0" lang="fr-FR" smtClean="0"/>
              <a:pPr/>
              <a:t>15/06/2016</a:t>
            </a:fld>
            <a:endParaRPr kumimoji="0"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kumimoji="0" lang="fr-FR" smtClean="0"/>
              <a:pPr/>
              <a:t>‹N°›</a:t>
            </a:fld>
            <a:endParaRPr kumimoji="0" lang="fr-FR"/>
          </a:p>
        </p:txBody>
      </p:sp>
      <p:sp>
        <p:nvSpPr>
          <p:cNvPr id="8" name="Rectangle 7"/>
          <p:cNvSpPr/>
          <p:nvPr userDrawn="1"/>
        </p:nvSpPr>
        <p:spPr>
          <a:xfrm>
            <a:off x="1792800" y="4800600"/>
            <a:ext cx="5500800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fr-FR" b="1">
              <a:latin typeface="Georgia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258050E-B668-4FA7-85AD-C750C80A6E9B}" type="datetimeFigureOut">
              <a:rPr kumimoji="0" lang="fr-FR" smtClean="0"/>
              <a:pPr/>
              <a:t>15/06/2016</a:t>
            </a:fld>
            <a:endParaRPr kumimoji="0"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kumimoji="0"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40D5ECE-8B49-45CD-BE81-EF81920D1969}" type="slidenum">
              <a:rPr kumimoji="0" lang="fr-FR" smtClean="0"/>
              <a:pPr/>
              <a:t>‹N°›</a:t>
            </a:fld>
            <a:endParaRPr kumimoji="0"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649" r:id="rId14"/>
    <p:sldLayoutId id="2147483661" r:id="rId15"/>
    <p:sldLayoutId id="2147483655" r:id="rId16"/>
    <p:sldLayoutId id="2147483658" r:id="rId17"/>
    <p:sldLayoutId id="2147483663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materalbum.free.fr/chasse-ours/fichier.htm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errotshop.com/main.html?src=/#6,3" TargetMode="External"/><Relationship Id="rId2" Type="http://schemas.openxmlformats.org/officeDocument/2006/relationships/hyperlink" Target="http://www.myspace.com/sergebonnafont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www.dailymotion.com/video/xafn9j_la-chasse-a-l-ours-extraits_creation%20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image" Target="../media/image57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tiff"/><Relationship Id="rId7" Type="http://schemas.openxmlformats.org/officeDocument/2006/relationships/image" Target="../media/image80.jpeg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tiff"/><Relationship Id="rId4" Type="http://schemas.openxmlformats.org/officeDocument/2006/relationships/image" Target="../media/image77.tiff"/><Relationship Id="rId9" Type="http://schemas.openxmlformats.org/officeDocument/2006/relationships/image" Target="../media/image8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7" Type="http://schemas.openxmlformats.org/officeDocument/2006/relationships/image" Target="../media/image88.jpeg"/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13" Type="http://schemas.openxmlformats.org/officeDocument/2006/relationships/image" Target="../media/image104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12" Type="http://schemas.openxmlformats.org/officeDocument/2006/relationships/image" Target="../media/image103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11" Type="http://schemas.openxmlformats.org/officeDocument/2006/relationships/image" Target="../media/image102.jpeg"/><Relationship Id="rId5" Type="http://schemas.openxmlformats.org/officeDocument/2006/relationships/image" Target="../media/image96.jpeg"/><Relationship Id="rId10" Type="http://schemas.openxmlformats.org/officeDocument/2006/relationships/image" Target="../media/image101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tif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tiff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19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10" Type="http://schemas.openxmlformats.org/officeDocument/2006/relationships/image" Target="../media/image122.emf"/><Relationship Id="rId4" Type="http://schemas.openxmlformats.org/officeDocument/2006/relationships/image" Target="../media/image15.jpeg"/><Relationship Id="rId9" Type="http://schemas.openxmlformats.org/officeDocument/2006/relationships/image" Target="../media/image12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51520" y="3068960"/>
            <a:ext cx="7239000" cy="864096"/>
          </a:xfrm>
        </p:spPr>
        <p:txBody>
          <a:bodyPr>
            <a:normAutofit/>
          </a:bodyPr>
          <a:lstStyle/>
          <a:p>
            <a:r>
              <a:rPr lang="fr-FR" sz="3200" b="0" dirty="0" smtClean="0">
                <a:solidFill>
                  <a:srgbClr val="7BCF27"/>
                </a:solidFill>
                <a:latin typeface="Calibri" pitchFamily="34" charset="0"/>
              </a:rPr>
              <a:t>Rencontre Maternelles</a:t>
            </a:r>
            <a:endParaRPr lang="fr-FR" sz="3200" b="0" dirty="0"/>
          </a:p>
        </p:txBody>
      </p:sp>
      <p:sp>
        <p:nvSpPr>
          <p:cNvPr id="2" name="ZoneTexte 1"/>
          <p:cNvSpPr txBox="1"/>
          <p:nvPr/>
        </p:nvSpPr>
        <p:spPr>
          <a:xfrm>
            <a:off x="395536" y="908720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/>
              <a:t>ANIMATION PEDAGOGIQUE</a:t>
            </a:r>
          </a:p>
          <a:p>
            <a:pPr algn="ctr"/>
            <a:endParaRPr lang="fr-FR" i="1" dirty="0"/>
          </a:p>
          <a:p>
            <a:pPr algn="ctr"/>
            <a:r>
              <a:rPr lang="fr-FR" i="1" dirty="0" smtClean="0"/>
              <a:t>20 février 2013 </a:t>
            </a:r>
            <a:endParaRPr lang="fr-FR" i="1" dirty="0"/>
          </a:p>
        </p:txBody>
      </p:sp>
      <p:sp>
        <p:nvSpPr>
          <p:cNvPr id="8" name="ZoneTexte 7"/>
          <p:cNvSpPr txBox="1"/>
          <p:nvPr/>
        </p:nvSpPr>
        <p:spPr>
          <a:xfrm>
            <a:off x="4283968" y="5373216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Alexandre Bruyère – Délégué USEP –</a:t>
            </a:r>
          </a:p>
          <a:p>
            <a:pPr algn="ctr"/>
            <a:r>
              <a:rPr lang="fr-FR" sz="1400" dirty="0" smtClean="0"/>
              <a:t>Laëtitia SEVIN – CPC EPS Circonscription ALBI -</a:t>
            </a:r>
            <a:endParaRPr lang="fr-FR" sz="14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68" y="3429000"/>
            <a:ext cx="1054432" cy="12158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9552" y="3861048"/>
            <a:ext cx="67038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 La chasse à l’ours »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404664"/>
            <a:ext cx="3810000" cy="213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6200000">
            <a:off x="-2016732" y="2456889"/>
            <a:ext cx="5256585" cy="864098"/>
          </a:xfrm>
          <a:prstGeom prst="rect">
            <a:avLst/>
          </a:prstGeom>
          <a:noFill/>
        </p:spPr>
        <p:txBody>
          <a:bodyPr wrap="square" rtlCol="0" anchor="ctr" anchorCtr="1">
            <a:normAutofit fontScale="47500" lnSpcReduction="20000"/>
          </a:bodyPr>
          <a:lstStyle/>
          <a:p>
            <a:pPr algn="ctr"/>
            <a:r>
              <a:rPr lang="fr-FR" sz="10000" b="1" dirty="0" smtClean="0">
                <a:solidFill>
                  <a:prstClr val="white"/>
                </a:solidFill>
              </a:rPr>
              <a:t>PRÉSENTATION</a:t>
            </a:r>
          </a:p>
          <a:p>
            <a:r>
              <a:rPr lang="fr-FR" sz="3200" b="1" dirty="0" smtClean="0">
                <a:solidFill>
                  <a:prstClr val="white"/>
                </a:solidFill>
              </a:rPr>
              <a:t> </a:t>
            </a:r>
            <a:endParaRPr lang="fr-FR" sz="1500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3999" y="685800"/>
            <a:ext cx="7391401" cy="134982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fr-FR" sz="28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d</a:t>
            </a:r>
            <a:r>
              <a:rPr lang="fr-FR" sz="28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e la RENCONTRE</a:t>
            </a:r>
            <a:endParaRPr lang="fr-FR" sz="2200" dirty="0">
              <a:solidFill>
                <a:srgbClr val="2C99FC"/>
              </a:solidFill>
            </a:endParaRPr>
          </a:p>
          <a:p>
            <a:endParaRPr lang="fr-FR" sz="1900" dirty="0">
              <a:solidFill>
                <a:srgbClr val="2C99FC"/>
              </a:solidFill>
            </a:endParaRPr>
          </a:p>
          <a:p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78428" y="2276872"/>
            <a:ext cx="7242044" cy="792088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b="1" dirty="0" smtClean="0"/>
              <a:t>Activités collectives en randonnée</a:t>
            </a:r>
          </a:p>
          <a:p>
            <a:pPr algn="ctr"/>
            <a:r>
              <a:rPr lang="fr-FR" dirty="0"/>
              <a:t>i</a:t>
            </a:r>
            <a:r>
              <a:rPr lang="fr-FR" dirty="0" smtClean="0"/>
              <a:t>nduite par la lecture de l’album.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836712"/>
            <a:ext cx="1920443" cy="83413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627784" y="155679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0000FF"/>
                </a:solidFill>
              </a:rPr>
              <a:t>Niveau de classe : CYCLE 1</a:t>
            </a:r>
            <a:endParaRPr lang="fr-FR" b="1" dirty="0">
              <a:solidFill>
                <a:srgbClr val="0000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619672" y="3429000"/>
            <a:ext cx="72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>
                <a:solidFill>
                  <a:srgbClr val="0000FF"/>
                </a:solidFill>
              </a:rPr>
              <a:t>Compétences (</a:t>
            </a:r>
            <a:r>
              <a:rPr lang="fr-FR" u="sng" dirty="0" err="1" smtClean="0">
                <a:solidFill>
                  <a:srgbClr val="0000FF"/>
                </a:solidFill>
              </a:rPr>
              <a:t>cf</a:t>
            </a:r>
            <a:r>
              <a:rPr lang="fr-FR" u="sng" dirty="0" smtClean="0">
                <a:solidFill>
                  <a:srgbClr val="0000FF"/>
                </a:solidFill>
              </a:rPr>
              <a:t> BO 19 juin 2008) :</a:t>
            </a:r>
          </a:p>
          <a:p>
            <a:r>
              <a:rPr lang="fr-FR" i="1" dirty="0" smtClean="0"/>
              <a:t>- Adapter ses déplacements à des environnements ou contraintes variés.</a:t>
            </a:r>
          </a:p>
          <a:p>
            <a:r>
              <a:rPr lang="fr-FR" i="1" dirty="0" smtClean="0"/>
              <a:t>- Se repérer et se déplacer dans l’espace.</a:t>
            </a:r>
            <a:endParaRPr lang="fr-FR" i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1619672" y="4797152"/>
            <a:ext cx="72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>
                <a:solidFill>
                  <a:srgbClr val="0000FF"/>
                </a:solidFill>
              </a:rPr>
              <a:t>Objectifs :</a:t>
            </a:r>
          </a:p>
          <a:p>
            <a:pPr marL="285750" indent="-285750">
              <a:buFontTx/>
              <a:buChar char="-"/>
            </a:pPr>
            <a:r>
              <a:rPr lang="fr-FR" i="1" dirty="0" smtClean="0">
                <a:solidFill>
                  <a:srgbClr val="000000"/>
                </a:solidFill>
              </a:rPr>
              <a:t>Se déplacer dans des formes d’actions inhabituelles remettant en cause l’équilibre.</a:t>
            </a:r>
          </a:p>
          <a:p>
            <a:pPr marL="285750" indent="-285750">
              <a:buFontTx/>
              <a:buChar char="-"/>
            </a:pPr>
            <a:r>
              <a:rPr lang="fr-FR" i="1" dirty="0" smtClean="0">
                <a:solidFill>
                  <a:srgbClr val="000000"/>
                </a:solidFill>
              </a:rPr>
              <a:t>Se déplacer avec ou sur des engins présentant un caractère d’instabilité.</a:t>
            </a:r>
            <a:endParaRPr lang="fr-FR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age 1"/>
          <p:cNvSpPr/>
          <p:nvPr/>
        </p:nvSpPr>
        <p:spPr>
          <a:xfrm>
            <a:off x="755576" y="548680"/>
            <a:ext cx="5328592" cy="2304256"/>
          </a:xfrm>
          <a:prstGeom prst="cloud">
            <a:avLst/>
          </a:prstGeom>
          <a:solidFill>
            <a:srgbClr val="3366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475656" y="1052736"/>
            <a:ext cx="36724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chemeClr val="bg1"/>
                </a:solidFill>
              </a:rPr>
              <a:t>ORGANISATION</a:t>
            </a:r>
          </a:p>
          <a:p>
            <a:pPr algn="ctr"/>
            <a:r>
              <a:rPr lang="fr-FR" sz="3200" dirty="0">
                <a:solidFill>
                  <a:schemeClr val="bg1"/>
                </a:solidFill>
              </a:rPr>
              <a:t>d</a:t>
            </a:r>
            <a:r>
              <a:rPr lang="fr-FR" sz="3200" dirty="0" smtClean="0">
                <a:solidFill>
                  <a:schemeClr val="bg1"/>
                </a:solidFill>
              </a:rPr>
              <a:t>e la rencontre</a:t>
            </a:r>
            <a:endParaRPr lang="fr-FR" sz="3200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83568" y="2996952"/>
            <a:ext cx="77048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Date </a:t>
            </a:r>
            <a:r>
              <a:rPr lang="fr-FR" dirty="0" smtClean="0"/>
              <a:t>: </a:t>
            </a:r>
            <a:r>
              <a:rPr lang="fr-FR" b="1" dirty="0" smtClean="0">
                <a:solidFill>
                  <a:srgbClr val="FF0000"/>
                </a:solidFill>
              </a:rPr>
              <a:t>Mardi 28 et vendredi 31 mai 2013</a:t>
            </a:r>
          </a:p>
          <a:p>
            <a:endParaRPr lang="fr-FR" dirty="0"/>
          </a:p>
          <a:p>
            <a:r>
              <a:rPr lang="fr-FR" b="1" dirty="0" smtClean="0"/>
              <a:t>Durée</a:t>
            </a:r>
            <a:r>
              <a:rPr lang="fr-FR" dirty="0" smtClean="0"/>
              <a:t> : demi-journée (9h30-12h00 / 13h15-15h45)</a:t>
            </a:r>
            <a:r>
              <a:rPr lang="fr-FR" sz="1400" dirty="0" smtClean="0">
                <a:sym typeface="Wingdings"/>
              </a:rPr>
              <a:t> prévoir le pique-nique</a:t>
            </a:r>
            <a:endParaRPr lang="fr-FR" sz="1400" dirty="0" smtClean="0"/>
          </a:p>
          <a:p>
            <a:endParaRPr lang="fr-FR" dirty="0"/>
          </a:p>
          <a:p>
            <a:r>
              <a:rPr lang="fr-FR" b="1" dirty="0" smtClean="0"/>
              <a:t>Public</a:t>
            </a:r>
            <a:r>
              <a:rPr lang="fr-FR" dirty="0" smtClean="0"/>
              <a:t> : 	- 4 à 5 classes de maternelle.</a:t>
            </a:r>
          </a:p>
          <a:p>
            <a:r>
              <a:rPr lang="fr-FR" dirty="0"/>
              <a:t>	</a:t>
            </a:r>
            <a:r>
              <a:rPr lang="fr-FR" dirty="0" smtClean="0"/>
              <a:t>- Constitution de groupes (2 groupes par classe)</a:t>
            </a:r>
            <a:endParaRPr lang="fr-FR" dirty="0"/>
          </a:p>
          <a:p>
            <a:endParaRPr lang="fr-FR" b="1" dirty="0" smtClean="0"/>
          </a:p>
          <a:p>
            <a:r>
              <a:rPr lang="fr-FR" b="1" dirty="0" err="1" smtClean="0"/>
              <a:t>Pré-requis</a:t>
            </a:r>
            <a:r>
              <a:rPr lang="fr-FR" b="1" dirty="0" smtClean="0"/>
              <a:t> </a:t>
            </a:r>
            <a:r>
              <a:rPr lang="fr-FR" dirty="0" smtClean="0"/>
              <a:t>: Chaque classe doit avoir lu l’album </a:t>
            </a:r>
            <a:r>
              <a:rPr lang="fr-FR" b="1" dirty="0" smtClean="0">
                <a:solidFill>
                  <a:srgbClr val="0000FF"/>
                </a:solidFill>
              </a:rPr>
              <a:t>jusqu’à  « Mais qu’y-a-t-il ? »</a:t>
            </a:r>
            <a:r>
              <a:rPr lang="fr-FR" dirty="0" smtClean="0"/>
              <a:t> et devra apporter une création plastique par groupe.</a:t>
            </a:r>
          </a:p>
          <a:p>
            <a:endParaRPr lang="fr-FR" dirty="0"/>
          </a:p>
          <a:p>
            <a:endParaRPr lang="fr-FR" dirty="0" smtClean="0"/>
          </a:p>
          <a:p>
            <a:r>
              <a:rPr lang="fr-FR" dirty="0"/>
              <a:t>	</a:t>
            </a:r>
            <a:endParaRPr lang="fr-FR" dirty="0" smtClean="0"/>
          </a:p>
        </p:txBody>
      </p:sp>
      <p:sp>
        <p:nvSpPr>
          <p:cNvPr id="7" name="Vague 6"/>
          <p:cNvSpPr/>
          <p:nvPr/>
        </p:nvSpPr>
        <p:spPr>
          <a:xfrm>
            <a:off x="5364088" y="2348880"/>
            <a:ext cx="3096344" cy="1296144"/>
          </a:xfrm>
          <a:prstGeom prst="wav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5580112" y="2564904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660066"/>
                </a:solidFill>
              </a:rPr>
              <a:t>Base de Loisirs de </a:t>
            </a:r>
          </a:p>
          <a:p>
            <a:pPr algn="r"/>
            <a:r>
              <a:rPr lang="fr-FR" b="1" dirty="0" smtClean="0">
                <a:solidFill>
                  <a:srgbClr val="660066"/>
                </a:solidFill>
              </a:rPr>
              <a:t>PRATGRAUSSALS</a:t>
            </a:r>
            <a:endParaRPr lang="fr-FR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16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620688"/>
            <a:ext cx="7992888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REPARTITION DES GROUPES :</a:t>
            </a:r>
            <a:endParaRPr lang="fr-FR" b="1" dirty="0"/>
          </a:p>
          <a:p>
            <a:pPr algn="ctr"/>
            <a:r>
              <a:rPr lang="fr-FR" dirty="0" smtClean="0"/>
              <a:t>1 classe = 2 groupes de couleurs différentes.</a:t>
            </a:r>
          </a:p>
          <a:p>
            <a:pPr algn="ctr"/>
            <a:endParaRPr lang="fr-FR" dirty="0" smtClean="0"/>
          </a:p>
          <a:p>
            <a:r>
              <a:rPr lang="fr-FR" b="1" dirty="0" smtClean="0"/>
              <a:t>ENCADREMENT :</a:t>
            </a:r>
          </a:p>
          <a:p>
            <a:pPr algn="ctr"/>
            <a:r>
              <a:rPr lang="fr-FR" dirty="0" smtClean="0"/>
              <a:t>Chaque groupe doit être accompagné de 2 adultes impérativement.</a:t>
            </a:r>
          </a:p>
          <a:p>
            <a:pPr algn="ctr"/>
            <a:r>
              <a:rPr lang="fr-FR" dirty="0" smtClean="0"/>
              <a:t>Les groupes porteront une étiquette avec leur nom de groupe.</a:t>
            </a:r>
          </a:p>
          <a:p>
            <a:pPr algn="ctr"/>
            <a:r>
              <a:rPr lang="fr-FR" dirty="0" smtClean="0"/>
              <a:t>Ils se réunissent avec leurs adultes dès leur arrivée devant la ferme.</a:t>
            </a:r>
          </a:p>
          <a:p>
            <a:pPr algn="ctr"/>
            <a:endParaRPr lang="fr-FR" dirty="0"/>
          </a:p>
          <a:p>
            <a:r>
              <a:rPr lang="fr-FR" b="1" dirty="0" smtClean="0"/>
              <a:t>LES PARCOURS :</a:t>
            </a:r>
          </a:p>
          <a:p>
            <a:pPr algn="ctr"/>
            <a:r>
              <a:rPr lang="fr-FR" dirty="0" smtClean="0"/>
              <a:t>Les parcours sont aménagés sur l’ensemble de</a:t>
            </a:r>
          </a:p>
          <a:p>
            <a:pPr algn="ctr"/>
            <a:r>
              <a:rPr lang="fr-FR" dirty="0" smtClean="0"/>
              <a:t> la base de loisirs  de </a:t>
            </a:r>
            <a:r>
              <a:rPr lang="fr-FR" dirty="0" err="1" smtClean="0"/>
              <a:t>Pratgraussals</a:t>
            </a:r>
            <a:r>
              <a:rPr lang="fr-FR" dirty="0" smtClean="0"/>
              <a:t>.</a:t>
            </a:r>
            <a:endParaRPr lang="fr-FR" dirty="0"/>
          </a:p>
          <a:p>
            <a:r>
              <a:rPr lang="fr-FR" b="1" dirty="0" smtClean="0"/>
              <a:t>DEROULEMENT :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Chaque groupe suit un parcours couleur,  en marchant.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Ce parcours est jalonné d’ateliers symbolisant des lieux traversés.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Une fois arrivé sur un atelier, le groupe présente son livre.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Un mot de passe lui est demandé.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Les élèves effectuent l’atelier.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A la fin de chaque atelier, un élément de puzzle est remis au groupe.</a:t>
            </a:r>
          </a:p>
          <a:p>
            <a:pPr marL="285750" indent="-285750">
              <a:buFontTx/>
              <a:buChar char="-"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92767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66FF"/>
            </a:gs>
            <a:gs pos="100000">
              <a:srgbClr val="FFFFFF">
                <a:alpha val="63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5013176"/>
            <a:ext cx="2952328" cy="504056"/>
          </a:xfrm>
        </p:spPr>
        <p:txBody>
          <a:bodyPr>
            <a:normAutofit fontScale="90000"/>
          </a:bodyPr>
          <a:lstStyle/>
          <a:p>
            <a:r>
              <a:rPr lang="fr-FR" sz="2400" b="1" dirty="0" smtClean="0"/>
              <a:t>Ne perdez pas de temps !!!</a:t>
            </a:r>
            <a:endParaRPr lang="fr-FR" sz="2400" b="1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 rot="1283438">
            <a:off x="6933206" y="502432"/>
            <a:ext cx="1845515" cy="660845"/>
          </a:xfrm>
        </p:spPr>
        <p:txBody>
          <a:bodyPr>
            <a:normAutofit/>
          </a:bodyPr>
          <a:lstStyle/>
          <a:p>
            <a:pPr algn="ctr"/>
            <a:endParaRPr lang="fr-FR" dirty="0" smtClean="0"/>
          </a:p>
        </p:txBody>
      </p:sp>
      <p:sp>
        <p:nvSpPr>
          <p:cNvPr id="8" name="ZoneTexte 7"/>
          <p:cNvSpPr txBox="1"/>
          <p:nvPr/>
        </p:nvSpPr>
        <p:spPr>
          <a:xfrm>
            <a:off x="0" y="188640"/>
            <a:ext cx="79208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MISSION </a:t>
            </a:r>
          </a:p>
          <a:p>
            <a:r>
              <a:rPr lang="fr-FR" sz="2400" b="1" dirty="0" smtClean="0"/>
              <a:t>	de chaque classe </a:t>
            </a:r>
          </a:p>
          <a:p>
            <a:r>
              <a:rPr lang="fr-FR" sz="2400" b="1" dirty="0" smtClean="0"/>
              <a:t>			inscrite à cette rencontre </a:t>
            </a:r>
            <a:r>
              <a:rPr lang="fr-FR" sz="2400" b="1" dirty="0" smtClean="0">
                <a:solidFill>
                  <a:schemeClr val="bg1"/>
                </a:solidFill>
              </a:rPr>
              <a:t>…</a:t>
            </a:r>
          </a:p>
          <a:p>
            <a:pPr algn="ctr"/>
            <a:endParaRPr lang="fr-FR" b="1" dirty="0">
              <a:solidFill>
                <a:schemeClr val="bg1"/>
              </a:solidFill>
            </a:endParaRPr>
          </a:p>
          <a:p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79475">
            <a:off x="6666084" y="320926"/>
            <a:ext cx="1991179" cy="1991179"/>
          </a:xfrm>
          <a:prstGeom prst="rect">
            <a:avLst/>
          </a:prstGeom>
        </p:spPr>
      </p:pic>
      <p:sp>
        <p:nvSpPr>
          <p:cNvPr id="7" name="Explosion 1 6"/>
          <p:cNvSpPr/>
          <p:nvPr/>
        </p:nvSpPr>
        <p:spPr>
          <a:xfrm>
            <a:off x="611560" y="1844824"/>
            <a:ext cx="3600400" cy="2880320"/>
          </a:xfrm>
          <a:prstGeom prst="irregularSeal1">
            <a:avLst/>
          </a:prstGeom>
          <a:solidFill>
            <a:schemeClr val="bg1"/>
          </a:solidFill>
          <a:effectLst>
            <a:outerShdw blurRad="63500" dir="13500000" kx="2700000" rotWithShape="0">
              <a:srgbClr val="000000">
                <a:alpha val="15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1- </a:t>
            </a:r>
            <a:r>
              <a:rPr lang="fr-FR" dirty="0" smtClean="0"/>
              <a:t>Prendre connaissance de l’album …</a:t>
            </a:r>
            <a:endParaRPr lang="fr-FR" dirty="0"/>
          </a:p>
        </p:txBody>
      </p:sp>
      <p:sp>
        <p:nvSpPr>
          <p:cNvPr id="11" name="Explosion 2 10"/>
          <p:cNvSpPr/>
          <p:nvPr/>
        </p:nvSpPr>
        <p:spPr>
          <a:xfrm rot="2008591">
            <a:off x="4751317" y="2190111"/>
            <a:ext cx="4032448" cy="3168352"/>
          </a:xfrm>
          <a:prstGeom prst="irregularSeal2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dir="13500000" kx="2700000" rotWithShape="0">
              <a:srgbClr val="000000">
                <a:alpha val="15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2- </a:t>
            </a:r>
            <a:r>
              <a:rPr lang="fr-FR" dirty="0" smtClean="0"/>
              <a:t>Écrire un album en conservant le même schéma narratif.</a:t>
            </a:r>
            <a:endParaRPr lang="fr-FR" dirty="0"/>
          </a:p>
        </p:txBody>
      </p:sp>
      <p:sp>
        <p:nvSpPr>
          <p:cNvPr id="12" name="Explosion 1 11"/>
          <p:cNvSpPr/>
          <p:nvPr/>
        </p:nvSpPr>
        <p:spPr>
          <a:xfrm>
            <a:off x="3851920" y="4941168"/>
            <a:ext cx="5040560" cy="1916832"/>
          </a:xfrm>
          <a:prstGeom prst="irregularSeal1">
            <a:avLst/>
          </a:prstGeom>
          <a:solidFill>
            <a:schemeClr val="bg1"/>
          </a:solidFill>
          <a:effectLst>
            <a:outerShdw blurRad="63500" dir="13500000" kx="2700000" rotWithShape="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3- </a:t>
            </a:r>
            <a:r>
              <a:rPr lang="fr-FR" dirty="0" smtClean="0">
                <a:solidFill>
                  <a:schemeClr val="tx1"/>
                </a:solidFill>
              </a:rPr>
              <a:t>Trouver l’ours.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26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0030" y="3284984"/>
            <a:ext cx="4953000" cy="3573017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>
              <a:spcBef>
                <a:spcPts val="100"/>
              </a:spcBef>
            </a:pPr>
            <a:r>
              <a:rPr lang="fr-FR" sz="2000" dirty="0" smtClean="0">
                <a:solidFill>
                  <a:prstClr val="white"/>
                </a:solidFill>
              </a:rPr>
              <a:t>1- Echanger / S’exprimer :</a:t>
            </a:r>
          </a:p>
          <a:p>
            <a:pPr>
              <a:spcBef>
                <a:spcPts val="100"/>
              </a:spcBef>
            </a:pPr>
            <a:r>
              <a:rPr lang="fr-FR" sz="2000" dirty="0">
                <a:solidFill>
                  <a:prstClr val="white"/>
                </a:solidFill>
              </a:rPr>
              <a:t>	</a:t>
            </a:r>
            <a:r>
              <a:rPr lang="fr-FR" sz="1600" i="1" dirty="0" smtClean="0">
                <a:solidFill>
                  <a:srgbClr val="CCFFCC"/>
                </a:solidFill>
              </a:rPr>
              <a:t>- Syntaxe : ritournelle, types de phrases (?, !, .)</a:t>
            </a:r>
          </a:p>
          <a:p>
            <a:pPr>
              <a:spcBef>
                <a:spcPts val="100"/>
              </a:spcBef>
            </a:pPr>
            <a:r>
              <a:rPr lang="fr-FR" sz="1600" i="1" dirty="0">
                <a:solidFill>
                  <a:srgbClr val="CCFFCC"/>
                </a:solidFill>
              </a:rPr>
              <a:t>	</a:t>
            </a:r>
            <a:r>
              <a:rPr lang="fr-FR" sz="1600" i="1" dirty="0" smtClean="0">
                <a:solidFill>
                  <a:srgbClr val="CCFFCC"/>
                </a:solidFill>
              </a:rPr>
              <a:t>- Lexique : lieux, actions</a:t>
            </a:r>
          </a:p>
          <a:p>
            <a:pPr>
              <a:spcBef>
                <a:spcPts val="100"/>
              </a:spcBef>
            </a:pPr>
            <a:r>
              <a:rPr lang="fr-FR" sz="1600" i="1" dirty="0">
                <a:solidFill>
                  <a:srgbClr val="CCFFCC"/>
                </a:solidFill>
              </a:rPr>
              <a:t>	</a:t>
            </a:r>
            <a:r>
              <a:rPr lang="fr-FR" sz="1600" i="1" dirty="0" smtClean="0">
                <a:solidFill>
                  <a:srgbClr val="CCFFCC"/>
                </a:solidFill>
              </a:rPr>
              <a:t>- Jouer avec les onomatopées.</a:t>
            </a:r>
            <a:endParaRPr lang="fr-FR" sz="1600" i="1" dirty="0">
              <a:solidFill>
                <a:srgbClr val="CCFFCC"/>
              </a:solidFill>
            </a:endParaRPr>
          </a:p>
          <a:p>
            <a:pPr>
              <a:spcBef>
                <a:spcPts val="100"/>
              </a:spcBef>
            </a:pPr>
            <a:r>
              <a:rPr lang="fr-FR" sz="2000" dirty="0" smtClean="0">
                <a:solidFill>
                  <a:prstClr val="white"/>
                </a:solidFill>
              </a:rPr>
              <a:t>2- Comprendre  le récit :</a:t>
            </a:r>
          </a:p>
          <a:p>
            <a:pPr>
              <a:spcBef>
                <a:spcPts val="100"/>
              </a:spcBef>
            </a:pPr>
            <a:r>
              <a:rPr lang="fr-FR" sz="1600" i="1" dirty="0" smtClean="0"/>
              <a:t>	</a:t>
            </a:r>
            <a:r>
              <a:rPr lang="fr-FR" sz="1600" i="1" dirty="0" smtClean="0">
                <a:solidFill>
                  <a:srgbClr val="CCFFCC"/>
                </a:solidFill>
              </a:rPr>
              <a:t>-</a:t>
            </a:r>
            <a:r>
              <a:rPr lang="fr-FR" sz="1600" i="1" dirty="0" smtClean="0"/>
              <a:t> </a:t>
            </a:r>
            <a:r>
              <a:rPr lang="fr-FR" sz="1600" i="1" dirty="0" smtClean="0">
                <a:solidFill>
                  <a:srgbClr val="CCFFCC"/>
                </a:solidFill>
              </a:rPr>
              <a:t>Reformuler l’histoire</a:t>
            </a:r>
          </a:p>
          <a:p>
            <a:pPr>
              <a:spcBef>
                <a:spcPts val="100"/>
              </a:spcBef>
            </a:pPr>
            <a:r>
              <a:rPr lang="fr-FR" sz="1600" i="1" dirty="0">
                <a:solidFill>
                  <a:srgbClr val="CCFFCC"/>
                </a:solidFill>
              </a:rPr>
              <a:t>	</a:t>
            </a:r>
            <a:r>
              <a:rPr lang="fr-FR" sz="1600" i="1" dirty="0" smtClean="0">
                <a:solidFill>
                  <a:srgbClr val="CCFFCC"/>
                </a:solidFill>
              </a:rPr>
              <a:t>- Mettre en mémoire les tournures de phrases, le lexique</a:t>
            </a:r>
          </a:p>
          <a:p>
            <a:pPr>
              <a:spcBef>
                <a:spcPts val="100"/>
              </a:spcBef>
            </a:pPr>
            <a:r>
              <a:rPr lang="fr-FR" sz="1600" i="1" dirty="0">
                <a:solidFill>
                  <a:srgbClr val="CCFFCC"/>
                </a:solidFill>
              </a:rPr>
              <a:t>	</a:t>
            </a:r>
            <a:r>
              <a:rPr lang="fr-FR" sz="1600" i="1" dirty="0" smtClean="0">
                <a:solidFill>
                  <a:srgbClr val="CCFFCC"/>
                </a:solidFill>
              </a:rPr>
              <a:t>- Fixer la chronologie des événements</a:t>
            </a:r>
          </a:p>
          <a:p>
            <a:pPr>
              <a:spcBef>
                <a:spcPts val="100"/>
              </a:spcBef>
            </a:pPr>
            <a:r>
              <a:rPr lang="fr-FR" sz="1600" i="1" dirty="0">
                <a:solidFill>
                  <a:srgbClr val="CCFFCC"/>
                </a:solidFill>
              </a:rPr>
              <a:t>	</a:t>
            </a:r>
            <a:r>
              <a:rPr lang="fr-FR" sz="1600" i="1" dirty="0" smtClean="0">
                <a:solidFill>
                  <a:srgbClr val="CCFFCC"/>
                </a:solidFill>
              </a:rPr>
              <a:t>- Établir des relations causales entre les différentes étapes du récit.</a:t>
            </a:r>
            <a:endParaRPr lang="fr-FR" sz="1600" dirty="0" smtClean="0">
              <a:solidFill>
                <a:srgbClr val="CCFFCC"/>
              </a:solidFill>
            </a:endParaRPr>
          </a:p>
          <a:p>
            <a:pPr>
              <a:spcBef>
                <a:spcPts val="100"/>
              </a:spcBef>
            </a:pPr>
            <a:r>
              <a:rPr lang="fr-FR" sz="2000" dirty="0" smtClean="0">
                <a:solidFill>
                  <a:prstClr val="white"/>
                </a:solidFill>
              </a:rPr>
              <a:t>3- Se familiariser avec l’écrit.</a:t>
            </a:r>
          </a:p>
          <a:p>
            <a:pPr>
              <a:spcBef>
                <a:spcPts val="100"/>
              </a:spcBef>
            </a:pPr>
            <a:r>
              <a:rPr lang="fr-FR" sz="2000" dirty="0">
                <a:solidFill>
                  <a:prstClr val="white"/>
                </a:solidFill>
              </a:rPr>
              <a:t>	</a:t>
            </a:r>
            <a:endParaRPr lang="fr-FR" sz="2000" dirty="0" smtClean="0">
              <a:solidFill>
                <a:prstClr val="white"/>
              </a:solidFill>
            </a:endParaRPr>
          </a:p>
          <a:p>
            <a:pPr>
              <a:spcBef>
                <a:spcPts val="100"/>
              </a:spcBef>
            </a:pPr>
            <a:endParaRPr lang="fr-FR" sz="2000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1196752"/>
            <a:ext cx="4648200" cy="2088231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/>
          <a:p>
            <a:r>
              <a:rPr lang="fr-FR" sz="2000" b="1" dirty="0" smtClean="0">
                <a:solidFill>
                  <a:srgbClr val="7BCF27"/>
                </a:solidFill>
              </a:rPr>
              <a:t>Pistes de travail :</a:t>
            </a:r>
            <a:endParaRPr lang="fr-FR" sz="2000" b="1" dirty="0">
              <a:solidFill>
                <a:srgbClr val="7BCF27"/>
              </a:solidFill>
            </a:endParaRPr>
          </a:p>
        </p:txBody>
      </p:sp>
      <p:sp>
        <p:nvSpPr>
          <p:cNvPr id="17" name="Explosion 1 16"/>
          <p:cNvSpPr/>
          <p:nvPr/>
        </p:nvSpPr>
        <p:spPr>
          <a:xfrm>
            <a:off x="-4460" y="-5818"/>
            <a:ext cx="5724128" cy="2808312"/>
          </a:xfrm>
          <a:prstGeom prst="irregularSeal1">
            <a:avLst/>
          </a:prstGeom>
          <a:solidFill>
            <a:schemeClr val="bg1"/>
          </a:solidFill>
          <a:effectLst>
            <a:outerShdw blurRad="63500" dir="13500000" kx="2700000" rotWithShape="0">
              <a:srgbClr val="000000">
                <a:alpha val="15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rgbClr val="0000FF"/>
                </a:solidFill>
              </a:rPr>
              <a:t>1- Prendre connaissance de l’album …</a:t>
            </a:r>
            <a:endParaRPr lang="fr-FR" sz="2400" b="1" dirty="0">
              <a:solidFill>
                <a:srgbClr val="0000FF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000" y="0"/>
            <a:ext cx="3683000" cy="2209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20647243">
            <a:off x="6012160" y="2420888"/>
            <a:ext cx="1280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Criss criss!</a:t>
            </a:r>
          </a:p>
        </p:txBody>
      </p:sp>
      <p:sp>
        <p:nvSpPr>
          <p:cNvPr id="6" name="Rectangle 5"/>
          <p:cNvSpPr/>
          <p:nvPr/>
        </p:nvSpPr>
        <p:spPr>
          <a:xfrm rot="1154605">
            <a:off x="6084168" y="3284984"/>
            <a:ext cx="1176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Flou flou!</a:t>
            </a:r>
          </a:p>
        </p:txBody>
      </p:sp>
      <p:sp>
        <p:nvSpPr>
          <p:cNvPr id="7" name="Rectangle 6"/>
          <p:cNvSpPr/>
          <p:nvPr/>
        </p:nvSpPr>
        <p:spPr>
          <a:xfrm>
            <a:off x="7164288" y="2852936"/>
            <a:ext cx="1588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/>
              <a:t>Splich</a:t>
            </a:r>
            <a:r>
              <a:rPr lang="fr-FR" dirty="0"/>
              <a:t> </a:t>
            </a:r>
            <a:r>
              <a:rPr lang="fr-FR" dirty="0" err="1"/>
              <a:t>splach</a:t>
            </a:r>
            <a:r>
              <a:rPr lang="fr-FR" dirty="0"/>
              <a:t>!</a:t>
            </a:r>
          </a:p>
        </p:txBody>
      </p:sp>
      <p:sp>
        <p:nvSpPr>
          <p:cNvPr id="8" name="Rectangle 7"/>
          <p:cNvSpPr/>
          <p:nvPr/>
        </p:nvSpPr>
        <p:spPr>
          <a:xfrm rot="18724591">
            <a:off x="7347480" y="4041067"/>
            <a:ext cx="1253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Plaf</a:t>
            </a:r>
            <a:r>
              <a:rPr lang="fr-FR" dirty="0"/>
              <a:t> plouf!</a:t>
            </a:r>
          </a:p>
        </p:txBody>
      </p:sp>
      <p:sp>
        <p:nvSpPr>
          <p:cNvPr id="9" name="Rectangle 8"/>
          <p:cNvSpPr/>
          <p:nvPr/>
        </p:nvSpPr>
        <p:spPr>
          <a:xfrm>
            <a:off x="6012160" y="4077072"/>
            <a:ext cx="1163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Hou hou!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44208" y="5589240"/>
            <a:ext cx="2230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MAIS QU'Y A-T-IL?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83568" y="548680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00FF"/>
                </a:solidFill>
              </a:rPr>
              <a:t>EXPLOITATION PEDAGOGIQUE</a:t>
            </a:r>
            <a:endParaRPr lang="fr-FR" sz="2400" b="1" dirty="0">
              <a:solidFill>
                <a:srgbClr val="0000FF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39552" y="1412776"/>
            <a:ext cx="813690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Vous trouverez diverses exploitations pédagogiques de cet album sur le site internet :</a:t>
            </a:r>
          </a:p>
          <a:p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 smtClean="0">
                <a:hlinkClick r:id="rId2"/>
              </a:rPr>
              <a:t>http</a:t>
            </a:r>
            <a:r>
              <a:rPr lang="fr-FR" dirty="0">
                <a:hlinkClick r:id="rId2"/>
              </a:rPr>
              <a:t>://materalbum.free.fr/chasse-ours/</a:t>
            </a:r>
            <a:r>
              <a:rPr lang="fr-FR" dirty="0" smtClean="0">
                <a:hlinkClick r:id="rId2"/>
              </a:rPr>
              <a:t>fichier.htm</a:t>
            </a:r>
            <a:endParaRPr lang="fr-FR" dirty="0" smtClean="0"/>
          </a:p>
          <a:p>
            <a:r>
              <a:rPr lang="fr-FR" dirty="0"/>
              <a:t>	</a:t>
            </a:r>
            <a:r>
              <a:rPr lang="fr-FR" dirty="0" smtClean="0"/>
              <a:t>- texte de l’album</a:t>
            </a:r>
          </a:p>
          <a:p>
            <a:r>
              <a:rPr lang="fr-FR" dirty="0"/>
              <a:t>	</a:t>
            </a:r>
            <a:r>
              <a:rPr lang="fr-FR" dirty="0" smtClean="0"/>
              <a:t>- image pour réaliser des marottes</a:t>
            </a:r>
          </a:p>
          <a:p>
            <a:r>
              <a:rPr lang="fr-FR" dirty="0"/>
              <a:t>	</a:t>
            </a:r>
            <a:r>
              <a:rPr lang="fr-FR" dirty="0" smtClean="0"/>
              <a:t>- puzzle de la couverture</a:t>
            </a:r>
          </a:p>
          <a:p>
            <a:r>
              <a:rPr lang="fr-FR" dirty="0"/>
              <a:t>	</a:t>
            </a:r>
            <a:r>
              <a:rPr lang="fr-FR" dirty="0" smtClean="0"/>
              <a:t>- Travail autour du  titre/personnages/trajet </a:t>
            </a:r>
          </a:p>
          <a:p>
            <a:r>
              <a:rPr lang="fr-FR" dirty="0"/>
              <a:t>	</a:t>
            </a:r>
            <a:r>
              <a:rPr lang="fr-FR" dirty="0" smtClean="0"/>
              <a:t>- association textes/images</a:t>
            </a:r>
          </a:p>
          <a:p>
            <a:r>
              <a:rPr lang="fr-FR" dirty="0"/>
              <a:t>	</a:t>
            </a:r>
            <a:r>
              <a:rPr lang="fr-FR" dirty="0" smtClean="0"/>
              <a:t>- mots croisés</a:t>
            </a:r>
          </a:p>
          <a:p>
            <a:r>
              <a:rPr lang="fr-FR" dirty="0"/>
              <a:t>	</a:t>
            </a:r>
            <a:r>
              <a:rPr lang="fr-FR" dirty="0" smtClean="0"/>
              <a:t>- jeux de parcours d’orientation</a:t>
            </a:r>
          </a:p>
          <a:p>
            <a:r>
              <a:rPr lang="fr-FR" dirty="0"/>
              <a:t>	</a:t>
            </a:r>
            <a:r>
              <a:rPr lang="fr-FR" dirty="0" smtClean="0"/>
              <a:t>- idées en arts visuels</a:t>
            </a:r>
          </a:p>
          <a:p>
            <a:r>
              <a:rPr lang="fr-FR" dirty="0"/>
              <a:t>	</a:t>
            </a:r>
            <a:r>
              <a:rPr lang="fr-FR" dirty="0" smtClean="0"/>
              <a:t>- graphisme autour des animaux/milieux</a:t>
            </a:r>
          </a:p>
          <a:p>
            <a:r>
              <a:rPr lang="fr-FR" dirty="0"/>
              <a:t>	</a:t>
            </a:r>
            <a:r>
              <a:rPr lang="fr-FR" dirty="0" smtClean="0"/>
              <a:t>- Travail autour des bruits par rapport aux lieux (onomatopées)</a:t>
            </a:r>
          </a:p>
          <a:p>
            <a:r>
              <a:rPr lang="fr-FR" dirty="0" smtClean="0"/>
              <a:t>	- réseau d’album autour de la thématique de l’ours…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618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55576" y="548680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0000FF"/>
                </a:solidFill>
              </a:rPr>
              <a:t>AUTRES RESSOURCES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83568" y="1196752"/>
            <a:ext cx="7776864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 smtClean="0"/>
          </a:p>
          <a:p>
            <a:pPr marL="285750" indent="-285750">
              <a:buFontTx/>
              <a:buChar char="-"/>
            </a:pPr>
            <a:r>
              <a:rPr lang="fr-FR" b="1" dirty="0">
                <a:solidFill>
                  <a:srgbClr val="0000FF"/>
                </a:solidFill>
              </a:rPr>
              <a:t>L</a:t>
            </a:r>
            <a:r>
              <a:rPr lang="fr-FR" b="1" dirty="0" smtClean="0">
                <a:solidFill>
                  <a:srgbClr val="0000FF"/>
                </a:solidFill>
              </a:rPr>
              <a:t>'adaptation </a:t>
            </a:r>
            <a:r>
              <a:rPr lang="fr-FR" b="1" dirty="0">
                <a:solidFill>
                  <a:srgbClr val="0000FF"/>
                </a:solidFill>
              </a:rPr>
              <a:t>audio </a:t>
            </a:r>
            <a:r>
              <a:rPr lang="fr-FR" dirty="0"/>
              <a:t>du célèbre conte de </a:t>
            </a:r>
            <a:r>
              <a:rPr lang="fr-FR" dirty="0" smtClean="0"/>
              <a:t>Michael </a:t>
            </a:r>
            <a:r>
              <a:rPr lang="fr-FR" dirty="0" err="1"/>
              <a:t>Rosen</a:t>
            </a:r>
            <a:r>
              <a:rPr lang="fr-FR" dirty="0"/>
              <a:t> et Helen </a:t>
            </a:r>
            <a:r>
              <a:rPr lang="fr-FR" dirty="0" err="1"/>
              <a:t>Oxenbury</a:t>
            </a:r>
            <a:r>
              <a:rPr lang="fr-FR" dirty="0"/>
              <a:t>. </a:t>
            </a:r>
            <a:r>
              <a:rPr lang="fr-FR" dirty="0" smtClean="0"/>
              <a:t> </a:t>
            </a:r>
          </a:p>
          <a:p>
            <a:r>
              <a:rPr lang="fr-FR" dirty="0" smtClean="0"/>
              <a:t>Cet </a:t>
            </a:r>
            <a:r>
              <a:rPr lang="fr-FR" dirty="0"/>
              <a:t>enregistrement restitue fidèlement l'ambiance du livre grâce aux voix enregistrées des enfants acteurs et chanteurs. </a:t>
            </a:r>
            <a:endParaRPr lang="fr-FR" dirty="0" smtClean="0"/>
          </a:p>
          <a:p>
            <a:r>
              <a:rPr lang="fr-FR" dirty="0" smtClean="0"/>
              <a:t>Ce </a:t>
            </a:r>
            <a:r>
              <a:rPr lang="fr-FR" dirty="0"/>
              <a:t>CD, à bruiter, chanter et mimer, est conçu pour l'expression corporelle des maternelles aux CP. </a:t>
            </a:r>
            <a:r>
              <a:rPr lang="fr-FR" dirty="0" smtClean="0"/>
              <a:t> </a:t>
            </a:r>
          </a:p>
          <a:p>
            <a:r>
              <a:rPr lang="fr-FR" b="1" dirty="0"/>
              <a:t>O</a:t>
            </a:r>
            <a:r>
              <a:rPr lang="fr-FR" b="1" dirty="0" smtClean="0"/>
              <a:t>n </a:t>
            </a:r>
            <a:r>
              <a:rPr lang="fr-FR" b="1" dirty="0"/>
              <a:t>peut également se </a:t>
            </a:r>
            <a:r>
              <a:rPr lang="fr-FR" b="1" dirty="0" smtClean="0"/>
              <a:t>procurer ce CD dans </a:t>
            </a:r>
            <a:r>
              <a:rPr lang="fr-FR" b="1" dirty="0"/>
              <a:t>des librairies spécialisées </a:t>
            </a:r>
            <a:r>
              <a:rPr lang="fr-FR" b="1" dirty="0" smtClean="0"/>
              <a:t>jeunesse. Il </a:t>
            </a:r>
            <a:r>
              <a:rPr lang="fr-FR" b="1" dirty="0"/>
              <a:t>est possible de l'écouter gratuitement sur : </a:t>
            </a:r>
            <a:r>
              <a:rPr lang="fr-FR" b="1" u="sng" dirty="0">
                <a:hlinkClick r:id="rId2"/>
              </a:rPr>
              <a:t>http://www.myspace.com/sergebonnafont </a:t>
            </a:r>
            <a:r>
              <a:rPr lang="fr-FR" b="1" dirty="0">
                <a:hlinkClick r:id="rId2"/>
              </a:rPr>
              <a:t>Vous pouvez également le commander à l'adresse suivante </a:t>
            </a:r>
            <a:r>
              <a:rPr lang="fr-FR" b="1" u="sng" dirty="0">
                <a:hlinkClick r:id="rId2"/>
              </a:rPr>
              <a:t>: </a:t>
            </a:r>
            <a:r>
              <a:rPr lang="fr-FR" b="1" u="sng" dirty="0">
                <a:hlinkClick r:id="rId3"/>
              </a:rPr>
              <a:t>http://www.pierrotshop.com</a:t>
            </a:r>
            <a:endParaRPr lang="fr-FR" dirty="0" smtClean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 smtClean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 smtClean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93089">
            <a:off x="7693489" y="478771"/>
            <a:ext cx="1232389" cy="123238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83590">
            <a:off x="7419484" y="4975422"/>
            <a:ext cx="1119653" cy="155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5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7584" y="692696"/>
            <a:ext cx="7848872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fr-FR" b="1" dirty="0" smtClean="0">
                <a:solidFill>
                  <a:srgbClr val="0000FF"/>
                </a:solidFill>
              </a:rPr>
              <a:t>L'adaptation vidéo </a:t>
            </a:r>
            <a:r>
              <a:rPr lang="fr-FR" dirty="0"/>
              <a:t>du célèbre conte de </a:t>
            </a:r>
            <a:r>
              <a:rPr lang="fr-FR" dirty="0" smtClean="0"/>
              <a:t>Michael </a:t>
            </a:r>
            <a:r>
              <a:rPr lang="fr-FR" dirty="0" err="1"/>
              <a:t>Rosen</a:t>
            </a:r>
            <a:r>
              <a:rPr lang="fr-FR" dirty="0"/>
              <a:t> et Helen </a:t>
            </a:r>
            <a:r>
              <a:rPr lang="fr-FR" dirty="0" err="1"/>
              <a:t>Oxenbury</a:t>
            </a:r>
            <a:r>
              <a:rPr lang="fr-FR" dirty="0" smtClean="0"/>
              <a:t>.</a:t>
            </a:r>
          </a:p>
          <a:p>
            <a:r>
              <a:rPr lang="fr-FR" dirty="0" smtClean="0"/>
              <a:t> </a:t>
            </a:r>
            <a:r>
              <a:rPr lang="fr-FR" b="1" dirty="0"/>
              <a:t>U</a:t>
            </a:r>
            <a:r>
              <a:rPr lang="fr-FR" b="1" dirty="0" smtClean="0"/>
              <a:t>ne </a:t>
            </a:r>
            <a:r>
              <a:rPr lang="fr-FR" b="1" dirty="0"/>
              <a:t>vidéo d'une lecture mise en scène de "La chasse à l'ours" avec Nicole </a:t>
            </a:r>
            <a:r>
              <a:rPr lang="fr-FR" b="1" dirty="0" err="1"/>
              <a:t>Chiapello</a:t>
            </a:r>
            <a:r>
              <a:rPr lang="fr-FR" b="1" dirty="0"/>
              <a:t> et Virgile Compagnon, mise en scène de Thierry Vincent:  </a:t>
            </a:r>
            <a:r>
              <a:rPr lang="fr-FR" b="1" u="sng" dirty="0">
                <a:hlinkClick r:id="rId2"/>
              </a:rPr>
              <a:t>http://www.dailymotion.com/video/xafn9j_la-chasse-a-l-ours-extraits_creation 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71235">
            <a:off x="1170167" y="2691425"/>
            <a:ext cx="4415237" cy="280139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88576">
            <a:off x="5294919" y="2906461"/>
            <a:ext cx="3473872" cy="215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91680" y="404664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0000FF"/>
                </a:solidFill>
              </a:rPr>
              <a:t>JEUX POSSIBLES</a:t>
            </a:r>
            <a:endParaRPr lang="fr-FR" b="1" dirty="0">
              <a:solidFill>
                <a:srgbClr val="0000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3568" y="1340768"/>
            <a:ext cx="77768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u="sng" dirty="0" smtClean="0">
                <a:solidFill>
                  <a:srgbClr val="0000FF"/>
                </a:solidFill>
              </a:rPr>
              <a:t>JEU 1 : « AVANT-APRES »</a:t>
            </a:r>
          </a:p>
          <a:p>
            <a:r>
              <a:rPr lang="fr-FR" b="1" dirty="0" smtClean="0"/>
              <a:t>	Pour </a:t>
            </a:r>
            <a:r>
              <a:rPr lang="fr-FR" b="1" dirty="0"/>
              <a:t>travailler sur la chronologie de l'histoire (à plastifier</a:t>
            </a:r>
            <a:r>
              <a:rPr lang="fr-FR" b="1" dirty="0" smtClean="0"/>
              <a:t>) </a:t>
            </a:r>
          </a:p>
          <a:p>
            <a:r>
              <a:rPr lang="fr-FR" b="1" dirty="0" smtClean="0"/>
              <a:t>Matériel :</a:t>
            </a:r>
          </a:p>
          <a:p>
            <a:r>
              <a:rPr lang="fr-FR" b="1" dirty="0"/>
              <a:t>	</a:t>
            </a:r>
            <a:r>
              <a:rPr lang="fr-FR" i="1" dirty="0" smtClean="0"/>
              <a:t>- </a:t>
            </a:r>
            <a:r>
              <a:rPr lang="fr-FR" i="1" dirty="0"/>
              <a:t>15 bandes de 3 cartes solidaires (série bleue) avec une illustration centrale</a:t>
            </a:r>
            <a:r>
              <a:rPr lang="fr-FR" i="1" dirty="0" smtClean="0"/>
              <a:t> 	- </a:t>
            </a:r>
            <a:r>
              <a:rPr lang="fr-FR" i="1" dirty="0"/>
              <a:t>36 cartes isolées (série rouge</a:t>
            </a:r>
            <a:r>
              <a:rPr lang="fr-FR" i="1" dirty="0" smtClean="0"/>
              <a:t>)</a:t>
            </a:r>
          </a:p>
          <a:p>
            <a:endParaRPr lang="fr-FR" i="1" dirty="0"/>
          </a:p>
          <a:p>
            <a:pPr algn="just"/>
            <a:r>
              <a:rPr lang="fr-FR" dirty="0"/>
              <a:t>C</a:t>
            </a:r>
            <a:r>
              <a:rPr lang="fr-FR" dirty="0" smtClean="0"/>
              <a:t>haque </a:t>
            </a:r>
            <a:r>
              <a:rPr lang="fr-FR" dirty="0"/>
              <a:t>enfant reçoit une bande bleue et doit chercher parmi les cartes rouges l'action précédente et la suivante de son illustration</a:t>
            </a:r>
            <a:r>
              <a:rPr lang="fr-FR" dirty="0" smtClean="0"/>
              <a:t>, il </a:t>
            </a:r>
            <a:r>
              <a:rPr lang="fr-FR" dirty="0"/>
              <a:t>doit ensuite raconter "son histoire".</a:t>
            </a:r>
            <a:r>
              <a:rPr lang="fr-FR" b="1" dirty="0"/>
              <a:t>	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4077072"/>
            <a:ext cx="5711619" cy="131806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240" y="3717032"/>
            <a:ext cx="1657057" cy="113843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240" y="4941168"/>
            <a:ext cx="1676152" cy="114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3528" y="476672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rgbClr val="0000FF"/>
                </a:solidFill>
              </a:rPr>
              <a:t>JEU 2 : PARCOURS CODÉS</a:t>
            </a:r>
            <a:endParaRPr lang="fr-FR" b="1" u="sng" dirty="0">
              <a:solidFill>
                <a:srgbClr val="0000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536" y="908720"/>
            <a:ext cx="96490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- </a:t>
            </a:r>
            <a:r>
              <a:rPr lang="fr-FR" dirty="0" smtClean="0"/>
              <a:t>6 </a:t>
            </a:r>
            <a:r>
              <a:rPr lang="fr-FR" dirty="0"/>
              <a:t>parcours fléchés à décoder en utilisant des cartes à aligner pour les </a:t>
            </a:r>
            <a:r>
              <a:rPr lang="fr-FR" dirty="0" smtClean="0"/>
              <a:t>matérialiser.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9" y="1412776"/>
            <a:ext cx="1362794" cy="86409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420888"/>
            <a:ext cx="1384204" cy="80920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354137" y="1262489"/>
            <a:ext cx="443915" cy="24726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5536" y="3501008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- 15 </a:t>
            </a:r>
            <a:r>
              <a:rPr lang="fr-FR" dirty="0"/>
              <a:t>bandes représentant des parcours différents à encoder par traçage de flèches sur un tableau 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792" y="4365104"/>
            <a:ext cx="3009204" cy="90514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4221088"/>
            <a:ext cx="1563197" cy="864096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5868144" y="4365104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/>
              <a:t>Consigne : </a:t>
            </a:r>
            <a:r>
              <a:rPr lang="fr-FR" sz="1200" b="1" i="1" dirty="0"/>
              <a:t>tracer les chemins demandés avec des feutres effaçables</a:t>
            </a:r>
            <a:endParaRPr lang="fr-FR" sz="1200" i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5652120" y="1916832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/>
              <a:t>Consigne</a:t>
            </a:r>
            <a:r>
              <a:rPr lang="fr-FR" sz="1200" b="1" i="1" dirty="0" smtClean="0"/>
              <a:t> : placer </a:t>
            </a:r>
            <a:r>
              <a:rPr lang="fr-FR" sz="1200" b="1" i="1" dirty="0"/>
              <a:t>les images dans l’ordre du chemin</a:t>
            </a:r>
            <a:endParaRPr lang="fr-FR" sz="1200" i="1" dirty="0"/>
          </a:p>
        </p:txBody>
      </p:sp>
    </p:spTree>
    <p:extLst>
      <p:ext uri="{BB962C8B-B14F-4D97-AF65-F5344CB8AC3E}">
        <p14:creationId xmlns:p14="http://schemas.microsoft.com/office/powerpoint/2010/main" val="187070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4867" y="3200400"/>
            <a:ext cx="7109461" cy="1596752"/>
          </a:xfrm>
        </p:spPr>
        <p:txBody>
          <a:bodyPr/>
          <a:lstStyle/>
          <a:p>
            <a:r>
              <a:rPr lang="fr-FR" dirty="0" smtClean="0"/>
              <a:t> </a:t>
            </a:r>
            <a:br>
              <a:rPr lang="fr-FR" dirty="0" smtClean="0"/>
            </a:br>
            <a:r>
              <a:rPr lang="fr-FR" dirty="0" smtClean="0">
                <a:latin typeface="Chalkduster"/>
                <a:cs typeface="Chalkduster"/>
              </a:rPr>
              <a:t>« La chasse à l’ours »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>
          <a:xfrm>
            <a:off x="107504" y="116632"/>
            <a:ext cx="4191000" cy="885056"/>
          </a:xfrm>
        </p:spPr>
        <p:txBody>
          <a:bodyPr>
            <a:noAutofit/>
          </a:bodyPr>
          <a:lstStyle/>
          <a:p>
            <a:pPr algn="ctr"/>
            <a:r>
              <a:rPr lang="fr-FR" sz="4000" dirty="0" smtClean="0"/>
              <a:t>L’ALBUM</a:t>
            </a:r>
            <a:endParaRPr lang="fr-FR" sz="4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052736"/>
            <a:ext cx="2869414" cy="268389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65494">
            <a:off x="5431769" y="1120419"/>
            <a:ext cx="2920943" cy="292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2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361217" cy="586199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547664" y="54868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rgbClr val="0000FF"/>
                </a:solidFill>
              </a:rPr>
              <a:t>JEU 3 </a:t>
            </a:r>
            <a:r>
              <a:rPr lang="fr-FR" b="1" dirty="0" smtClean="0">
                <a:solidFill>
                  <a:srgbClr val="0000FF"/>
                </a:solidFill>
              </a:rPr>
              <a:t>:</a:t>
            </a:r>
            <a:endParaRPr lang="fr-FR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69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475656" y="404664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0000FF"/>
                </a:solidFill>
              </a:rPr>
              <a:t>RESEAU :</a:t>
            </a:r>
          </a:p>
          <a:p>
            <a:pPr algn="ctr"/>
            <a:r>
              <a:rPr lang="fr-FR" b="1" dirty="0" smtClean="0">
                <a:solidFill>
                  <a:srgbClr val="0000FF"/>
                </a:solidFill>
              </a:rPr>
              <a:t> LECTURES D’ALBUMS</a:t>
            </a:r>
            <a:endParaRPr lang="fr-FR" b="1" dirty="0">
              <a:solidFill>
                <a:srgbClr val="0000FF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320" y="188640"/>
            <a:ext cx="1524000" cy="19812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88640"/>
            <a:ext cx="1524000" cy="11938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1916832"/>
            <a:ext cx="1524000" cy="13843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640" y="3140968"/>
            <a:ext cx="1524000" cy="13081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7704" y="1700808"/>
            <a:ext cx="1524000" cy="15113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14024">
            <a:off x="334566" y="3919185"/>
            <a:ext cx="1524000" cy="17018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691919">
            <a:off x="7422612" y="2446087"/>
            <a:ext cx="1524000" cy="17145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39777">
            <a:off x="6088002" y="1773645"/>
            <a:ext cx="1524000" cy="15494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652822">
            <a:off x="6286221" y="3480279"/>
            <a:ext cx="1524000" cy="22860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972649">
            <a:off x="2627784" y="3212976"/>
            <a:ext cx="1524000" cy="11303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23728" y="4149080"/>
            <a:ext cx="1524000" cy="12065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63888" y="4077072"/>
            <a:ext cx="1524000" cy="17145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90590" y="4077072"/>
            <a:ext cx="1524000" cy="14859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76056" y="4149080"/>
            <a:ext cx="1524000" cy="16891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532434">
            <a:off x="3931861" y="2897811"/>
            <a:ext cx="1524000" cy="13843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20072" y="2708920"/>
            <a:ext cx="1141173" cy="1502544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94592">
            <a:off x="3298871" y="2135424"/>
            <a:ext cx="929934" cy="123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9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0030" y="3284984"/>
            <a:ext cx="4953000" cy="3573017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>
              <a:spcBef>
                <a:spcPts val="100"/>
              </a:spcBef>
            </a:pPr>
            <a:r>
              <a:rPr lang="fr-FR" sz="2000" dirty="0" smtClean="0">
                <a:solidFill>
                  <a:prstClr val="white"/>
                </a:solidFill>
              </a:rPr>
              <a:t>1- Contraintes d’écritures :</a:t>
            </a:r>
          </a:p>
          <a:p>
            <a:pPr>
              <a:spcBef>
                <a:spcPts val="100"/>
              </a:spcBef>
            </a:pPr>
            <a:r>
              <a:rPr lang="fr-FR" sz="2000" dirty="0">
                <a:solidFill>
                  <a:prstClr val="white"/>
                </a:solidFill>
              </a:rPr>
              <a:t>	</a:t>
            </a:r>
            <a:r>
              <a:rPr lang="fr-FR" sz="1600" i="1" dirty="0" smtClean="0">
                <a:solidFill>
                  <a:srgbClr val="CCFFCC"/>
                </a:solidFill>
              </a:rPr>
              <a:t>- Conserver le schéma narratif en randonnée.</a:t>
            </a:r>
          </a:p>
          <a:p>
            <a:pPr>
              <a:spcBef>
                <a:spcPts val="100"/>
              </a:spcBef>
            </a:pPr>
            <a:r>
              <a:rPr lang="fr-FR" sz="1600" i="1" dirty="0">
                <a:solidFill>
                  <a:srgbClr val="CCFFCC"/>
                </a:solidFill>
              </a:rPr>
              <a:t>	</a:t>
            </a:r>
            <a:r>
              <a:rPr lang="fr-FR" sz="1600" i="1" dirty="0" smtClean="0">
                <a:solidFill>
                  <a:srgbClr val="CCFFCC"/>
                </a:solidFill>
              </a:rPr>
              <a:t>- Conserver les lieux proposés dans l’album.</a:t>
            </a:r>
          </a:p>
          <a:p>
            <a:pPr>
              <a:spcBef>
                <a:spcPts val="100"/>
              </a:spcBef>
            </a:pPr>
            <a:endParaRPr lang="fr-FR" sz="1600" i="1" dirty="0">
              <a:solidFill>
                <a:srgbClr val="CCFFCC"/>
              </a:solidFill>
            </a:endParaRPr>
          </a:p>
          <a:p>
            <a:pPr>
              <a:spcBef>
                <a:spcPts val="100"/>
              </a:spcBef>
            </a:pPr>
            <a:r>
              <a:rPr lang="fr-FR" sz="2000" dirty="0" smtClean="0">
                <a:solidFill>
                  <a:prstClr val="white"/>
                </a:solidFill>
              </a:rPr>
              <a:t>2- Imaginer et construire l’illustration de l’album de classe :</a:t>
            </a:r>
          </a:p>
          <a:p>
            <a:pPr>
              <a:spcBef>
                <a:spcPts val="100"/>
              </a:spcBef>
            </a:pPr>
            <a:r>
              <a:rPr lang="fr-FR" sz="1600" i="1" dirty="0" smtClean="0"/>
              <a:t>	</a:t>
            </a:r>
            <a:r>
              <a:rPr lang="fr-FR" sz="1600" i="1" dirty="0" smtClean="0">
                <a:solidFill>
                  <a:srgbClr val="CCFFCC"/>
                </a:solidFill>
              </a:rPr>
              <a:t>- L’illustration = support déterminant du paratexte. Elle va déterminer « l’objet pour se déplacer »</a:t>
            </a:r>
          </a:p>
          <a:p>
            <a:pPr>
              <a:spcBef>
                <a:spcPts val="100"/>
              </a:spcBef>
            </a:pPr>
            <a:r>
              <a:rPr lang="fr-FR" sz="1600" i="1" dirty="0">
                <a:solidFill>
                  <a:srgbClr val="CCFFCC"/>
                </a:solidFill>
              </a:rPr>
              <a:t>	</a:t>
            </a:r>
            <a:r>
              <a:rPr lang="fr-FR" sz="1600" i="1" dirty="0" smtClean="0">
                <a:solidFill>
                  <a:srgbClr val="CCFFCC"/>
                </a:solidFill>
              </a:rPr>
              <a:t>- Utiliser les verbes d’actions</a:t>
            </a:r>
          </a:p>
          <a:p>
            <a:pPr>
              <a:spcBef>
                <a:spcPts val="100"/>
              </a:spcBef>
            </a:pPr>
            <a:r>
              <a:rPr lang="fr-FR" sz="1600" i="1" dirty="0">
                <a:solidFill>
                  <a:srgbClr val="CCFFCC"/>
                </a:solidFill>
              </a:rPr>
              <a:t>	</a:t>
            </a:r>
            <a:r>
              <a:rPr lang="fr-FR" sz="1600" i="1" dirty="0" smtClean="0">
                <a:solidFill>
                  <a:srgbClr val="CCFFCC"/>
                </a:solidFill>
              </a:rPr>
              <a:t>- Travailler sur les onomatopées mises en relation avec le bruit du jeu.</a:t>
            </a:r>
          </a:p>
          <a:p>
            <a:pPr>
              <a:spcBef>
                <a:spcPts val="100"/>
              </a:spcBef>
            </a:pPr>
            <a:endParaRPr lang="fr-FR" sz="2000" dirty="0" smtClean="0">
              <a:solidFill>
                <a:prstClr val="white"/>
              </a:solidFill>
            </a:endParaRPr>
          </a:p>
          <a:p>
            <a:pPr>
              <a:spcBef>
                <a:spcPts val="100"/>
              </a:spcBef>
            </a:pPr>
            <a:r>
              <a:rPr lang="fr-FR" sz="2000" dirty="0">
                <a:solidFill>
                  <a:prstClr val="white"/>
                </a:solidFill>
              </a:rPr>
              <a:t>	</a:t>
            </a:r>
            <a:endParaRPr lang="fr-FR" sz="2000" dirty="0" smtClean="0">
              <a:solidFill>
                <a:prstClr val="white"/>
              </a:solidFill>
            </a:endParaRPr>
          </a:p>
          <a:p>
            <a:pPr>
              <a:spcBef>
                <a:spcPts val="100"/>
              </a:spcBef>
            </a:pPr>
            <a:endParaRPr lang="fr-FR" sz="2000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1196752"/>
            <a:ext cx="4648200" cy="2088231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/>
          <a:p>
            <a:r>
              <a:rPr lang="fr-FR" sz="2000" b="1" dirty="0" smtClean="0">
                <a:solidFill>
                  <a:srgbClr val="7BCF27"/>
                </a:solidFill>
              </a:rPr>
              <a:t>Pistes de travail :</a:t>
            </a:r>
            <a:endParaRPr lang="fr-FR" sz="2000" b="1" dirty="0">
              <a:solidFill>
                <a:srgbClr val="7BCF27"/>
              </a:solidFill>
            </a:endParaRPr>
          </a:p>
        </p:txBody>
      </p:sp>
      <p:sp>
        <p:nvSpPr>
          <p:cNvPr id="12" name="Explosion 2 11"/>
          <p:cNvSpPr/>
          <p:nvPr/>
        </p:nvSpPr>
        <p:spPr>
          <a:xfrm>
            <a:off x="323528" y="-315416"/>
            <a:ext cx="4896544" cy="3168352"/>
          </a:xfrm>
          <a:prstGeom prst="irregularSeal2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dir="13500000" kx="2700000" rotWithShape="0">
              <a:srgbClr val="000000">
                <a:alpha val="15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0000FF"/>
                </a:solidFill>
              </a:rPr>
              <a:t>2- Écrire un album </a:t>
            </a:r>
            <a:r>
              <a:rPr lang="fr-FR" dirty="0" smtClean="0">
                <a:solidFill>
                  <a:srgbClr val="0000FF"/>
                </a:solidFill>
              </a:rPr>
              <a:t>en conservant le même schéma narratif.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833285">
            <a:off x="5733540" y="460695"/>
            <a:ext cx="403244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rgbClr val="3366FF"/>
                </a:solidFill>
                <a:latin typeface="Chalkduster"/>
                <a:cs typeface="Chalkduster"/>
              </a:rPr>
              <a:t>Nous </a:t>
            </a:r>
            <a:r>
              <a:rPr lang="fr-FR" sz="1400" dirty="0">
                <a:solidFill>
                  <a:srgbClr val="3366FF"/>
                </a:solidFill>
                <a:latin typeface="Chalkduster"/>
                <a:cs typeface="Chalkduster"/>
              </a:rPr>
              <a:t>allons à la chasse à l'ours</a:t>
            </a:r>
            <a:r>
              <a:rPr lang="fr-FR" sz="1400" dirty="0" smtClean="0">
                <a:solidFill>
                  <a:srgbClr val="3366FF"/>
                </a:solidFill>
                <a:latin typeface="Chalkduster"/>
                <a:cs typeface="Chalkduster"/>
              </a:rPr>
              <a:t>.</a:t>
            </a:r>
          </a:p>
          <a:p>
            <a:r>
              <a:rPr lang="fr-FR" sz="1400" dirty="0" smtClean="0">
                <a:solidFill>
                  <a:srgbClr val="3366FF"/>
                </a:solidFill>
                <a:latin typeface="Chalkduster"/>
                <a:cs typeface="Chalkduster"/>
              </a:rPr>
              <a:t>Nous </a:t>
            </a:r>
            <a:r>
              <a:rPr lang="fr-FR" sz="1400" dirty="0">
                <a:solidFill>
                  <a:srgbClr val="3366FF"/>
                </a:solidFill>
                <a:latin typeface="Chalkduster"/>
                <a:cs typeface="Chalkduster"/>
              </a:rPr>
              <a:t>allons en prendre un </a:t>
            </a:r>
            <a:r>
              <a:rPr lang="fr-FR" sz="1400" dirty="0" smtClean="0">
                <a:solidFill>
                  <a:srgbClr val="3366FF"/>
                </a:solidFill>
                <a:latin typeface="Chalkduster"/>
                <a:cs typeface="Chalkduster"/>
              </a:rPr>
              <a:t>très</a:t>
            </a:r>
          </a:p>
          <a:p>
            <a:r>
              <a:rPr lang="fr-FR" sz="1400" dirty="0" smtClean="0">
                <a:solidFill>
                  <a:srgbClr val="3366FF"/>
                </a:solidFill>
                <a:latin typeface="Chalkduster"/>
                <a:cs typeface="Chalkduster"/>
              </a:rPr>
              <a:t> </a:t>
            </a:r>
            <a:r>
              <a:rPr lang="fr-FR" sz="1400" dirty="0">
                <a:solidFill>
                  <a:srgbClr val="3366FF"/>
                </a:solidFill>
                <a:latin typeface="Chalkduster"/>
                <a:cs typeface="Chalkduster"/>
              </a:rPr>
              <a:t>gros</a:t>
            </a:r>
            <a:r>
              <a:rPr lang="fr-FR" sz="1400" dirty="0" smtClean="0">
                <a:solidFill>
                  <a:srgbClr val="3366FF"/>
                </a:solidFill>
                <a:latin typeface="Chalkduster"/>
                <a:cs typeface="Chalkduster"/>
              </a:rPr>
              <a:t>.</a:t>
            </a:r>
          </a:p>
          <a:p>
            <a:r>
              <a:rPr lang="fr-FR" sz="1400" dirty="0" smtClean="0">
                <a:solidFill>
                  <a:srgbClr val="3366FF"/>
                </a:solidFill>
                <a:latin typeface="Chalkduster"/>
                <a:cs typeface="Chalkduster"/>
              </a:rPr>
              <a:t> </a:t>
            </a:r>
            <a:r>
              <a:rPr lang="fr-FR" sz="1400" dirty="0">
                <a:solidFill>
                  <a:srgbClr val="3366FF"/>
                </a:solidFill>
                <a:latin typeface="Chalkduster"/>
                <a:cs typeface="Chalkduster"/>
              </a:rPr>
              <a:t>La vie est belle</a:t>
            </a:r>
            <a:r>
              <a:rPr lang="fr-FR" sz="1400" dirty="0" smtClean="0">
                <a:solidFill>
                  <a:srgbClr val="3366FF"/>
                </a:solidFill>
                <a:latin typeface="Chalkduster"/>
                <a:cs typeface="Chalkduster"/>
              </a:rPr>
              <a:t>!</a:t>
            </a:r>
          </a:p>
          <a:p>
            <a:r>
              <a:rPr lang="fr-FR" sz="1400" dirty="0" smtClean="0">
                <a:solidFill>
                  <a:srgbClr val="3366FF"/>
                </a:solidFill>
                <a:latin typeface="Chalkduster"/>
                <a:cs typeface="Chalkduster"/>
              </a:rPr>
              <a:t> </a:t>
            </a:r>
            <a:r>
              <a:rPr lang="fr-FR" sz="1400" dirty="0">
                <a:solidFill>
                  <a:srgbClr val="3366FF"/>
                </a:solidFill>
                <a:latin typeface="Chalkduster"/>
                <a:cs typeface="Chalkduster"/>
              </a:rPr>
              <a:t>Nous n'avons peur de rien.</a:t>
            </a:r>
          </a:p>
        </p:txBody>
      </p:sp>
      <p:sp>
        <p:nvSpPr>
          <p:cNvPr id="13" name="ZoneTexte 12"/>
          <p:cNvSpPr txBox="1"/>
          <p:nvPr/>
        </p:nvSpPr>
        <p:spPr>
          <a:xfrm rot="945233">
            <a:off x="5856685" y="4053637"/>
            <a:ext cx="3672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3366FF"/>
                </a:solidFill>
                <a:latin typeface="Chalkduster"/>
                <a:cs typeface="Chalkboard"/>
              </a:rPr>
              <a:t>Oh, une prairie! </a:t>
            </a:r>
            <a:endParaRPr lang="fr-FR" sz="1400" dirty="0" smtClean="0">
              <a:solidFill>
                <a:srgbClr val="3366FF"/>
              </a:solidFill>
              <a:latin typeface="Chalkduster"/>
              <a:cs typeface="Chalkboard"/>
            </a:endParaRPr>
          </a:p>
          <a:p>
            <a:r>
              <a:rPr lang="fr-FR" sz="1400" dirty="0" smtClean="0">
                <a:solidFill>
                  <a:srgbClr val="3366FF"/>
                </a:solidFill>
                <a:latin typeface="Chalkduster"/>
                <a:cs typeface="Chalkboard"/>
              </a:rPr>
              <a:t>On </a:t>
            </a:r>
            <a:r>
              <a:rPr lang="fr-FR" sz="1400" dirty="0">
                <a:solidFill>
                  <a:srgbClr val="3366FF"/>
                </a:solidFill>
                <a:latin typeface="Chalkduster"/>
                <a:cs typeface="Chalkboard"/>
              </a:rPr>
              <a:t>dirait la mer. </a:t>
            </a:r>
            <a:endParaRPr lang="fr-FR" sz="1400" dirty="0" smtClean="0">
              <a:solidFill>
                <a:srgbClr val="3366FF"/>
              </a:solidFill>
              <a:latin typeface="Chalkduster"/>
              <a:cs typeface="Chalkboard"/>
            </a:endParaRPr>
          </a:p>
          <a:p>
            <a:r>
              <a:rPr lang="fr-FR" sz="1400" dirty="0" smtClean="0">
                <a:solidFill>
                  <a:srgbClr val="3366FF"/>
                </a:solidFill>
                <a:latin typeface="Chalkduster"/>
                <a:cs typeface="Chalkboard"/>
              </a:rPr>
              <a:t>On </a:t>
            </a:r>
            <a:r>
              <a:rPr lang="fr-FR" sz="1400" dirty="0">
                <a:solidFill>
                  <a:srgbClr val="3366FF"/>
                </a:solidFill>
                <a:latin typeface="Chalkduster"/>
                <a:cs typeface="Chalkboard"/>
              </a:rPr>
              <a:t>ne peut pas passer dessus</a:t>
            </a:r>
            <a:r>
              <a:rPr lang="fr-FR" sz="1400" dirty="0" smtClean="0">
                <a:solidFill>
                  <a:srgbClr val="3366FF"/>
                </a:solidFill>
                <a:latin typeface="Chalkduster"/>
                <a:cs typeface="Chalkboard"/>
              </a:rPr>
              <a:t>.</a:t>
            </a:r>
          </a:p>
          <a:p>
            <a:r>
              <a:rPr lang="fr-FR" sz="1400" dirty="0" smtClean="0">
                <a:solidFill>
                  <a:srgbClr val="3366FF"/>
                </a:solidFill>
                <a:latin typeface="Chalkduster"/>
                <a:cs typeface="Chalkboard"/>
              </a:rPr>
              <a:t>On </a:t>
            </a:r>
            <a:r>
              <a:rPr lang="fr-FR" sz="1400" dirty="0">
                <a:solidFill>
                  <a:srgbClr val="3366FF"/>
                </a:solidFill>
                <a:latin typeface="Chalkduster"/>
                <a:cs typeface="Chalkboard"/>
              </a:rPr>
              <a:t>ne peut pas passer dessous.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724128" y="5445224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3366FF"/>
                </a:solidFill>
                <a:latin typeface="Chalkduster"/>
              </a:rPr>
              <a:t>Allons-y !</a:t>
            </a:r>
          </a:p>
          <a:p>
            <a:r>
              <a:rPr lang="fr-FR" sz="1400" dirty="0" smtClean="0">
                <a:solidFill>
                  <a:srgbClr val="3366FF"/>
                </a:solidFill>
                <a:latin typeface="Chalkduster"/>
              </a:rPr>
              <a:t>Il n’y a plus qu’à la TRAVERSER!</a:t>
            </a:r>
            <a:endParaRPr lang="fr-FR" sz="1400" dirty="0">
              <a:solidFill>
                <a:srgbClr val="3366FF"/>
              </a:solidFill>
              <a:latin typeface="Chalkduster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6" y="1844824"/>
            <a:ext cx="3200153" cy="1769368"/>
          </a:xfrm>
          <a:prstGeom prst="rect">
            <a:avLst/>
          </a:prstGeom>
        </p:spPr>
      </p:pic>
      <p:cxnSp>
        <p:nvCxnSpPr>
          <p:cNvPr id="18" name="Connecteur droit 17"/>
          <p:cNvCxnSpPr/>
          <p:nvPr/>
        </p:nvCxnSpPr>
        <p:spPr>
          <a:xfrm>
            <a:off x="7812360" y="5661248"/>
            <a:ext cx="1152128" cy="2880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flipH="1">
            <a:off x="7884368" y="5589240"/>
            <a:ext cx="1008112" cy="4320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02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rré corné 1"/>
          <p:cNvSpPr/>
          <p:nvPr/>
        </p:nvSpPr>
        <p:spPr>
          <a:xfrm>
            <a:off x="683568" y="548680"/>
            <a:ext cx="7704856" cy="5328592"/>
          </a:xfrm>
          <a:prstGeom prst="foldedCorner">
            <a:avLst/>
          </a:prstGeom>
          <a:solidFill>
            <a:srgbClr val="008000"/>
          </a:solidFill>
          <a:effectLst>
            <a:glow rad="584200">
              <a:srgbClr val="008000">
                <a:alpha val="87000"/>
              </a:srgbClr>
            </a:glow>
            <a:outerShdw blurRad="50800" dist="25400" dir="5400000" rotWithShape="0">
              <a:srgbClr val="000000">
                <a:alpha val="46000"/>
              </a:srgbClr>
            </a:outerShdw>
            <a:softEdge rad="381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79512" y="332656"/>
            <a:ext cx="8712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halkduster"/>
                <a:cs typeface="Chalkduster"/>
              </a:rPr>
              <a:t>Inventaire et connaissance</a:t>
            </a:r>
            <a:endParaRPr lang="fr-FR" sz="24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halkduster"/>
                <a:cs typeface="Chalkduster"/>
              </a:rPr>
              <a:t> des différents moyens de déplacement.</a:t>
            </a:r>
          </a:p>
          <a:p>
            <a:pPr algn="ctr"/>
            <a:endParaRPr lang="fr-FR" sz="24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+mj-lt"/>
                <a:cs typeface="Chalkduster"/>
              </a:rPr>
              <a:t>(Travail sur le lexique autour des verbes d’actions)</a:t>
            </a:r>
            <a:endParaRPr lang="fr-FR" sz="2400" dirty="0">
              <a:solidFill>
                <a:schemeClr val="bg1"/>
              </a:solidFill>
              <a:latin typeface="+mj-lt"/>
              <a:cs typeface="Chalkduster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475656" y="2636912"/>
            <a:ext cx="2016224" cy="31393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PATINER</a:t>
            </a:r>
          </a:p>
          <a:p>
            <a:endParaRPr lang="fr-FR" dirty="0" smtClean="0"/>
          </a:p>
          <a:p>
            <a:r>
              <a:rPr lang="fr-FR" dirty="0" smtClean="0">
                <a:solidFill>
                  <a:srgbClr val="800000"/>
                </a:solidFill>
              </a:rPr>
              <a:t>ROULER</a:t>
            </a:r>
          </a:p>
          <a:p>
            <a:endParaRPr lang="fr-FR" dirty="0" smtClean="0"/>
          </a:p>
          <a:p>
            <a:r>
              <a:rPr lang="fr-FR" dirty="0" smtClean="0">
                <a:solidFill>
                  <a:srgbClr val="FF0000"/>
                </a:solidFill>
              </a:rPr>
              <a:t>TIRER</a:t>
            </a:r>
          </a:p>
          <a:p>
            <a:endParaRPr lang="fr-FR" dirty="0" smtClean="0"/>
          </a:p>
          <a:p>
            <a:r>
              <a:rPr lang="fr-FR" dirty="0" smtClean="0">
                <a:solidFill>
                  <a:srgbClr val="CCFFCC"/>
                </a:solidFill>
              </a:rPr>
              <a:t>SE POUSSER</a:t>
            </a:r>
          </a:p>
          <a:p>
            <a:endParaRPr lang="fr-FR" dirty="0" smtClean="0"/>
          </a:p>
          <a:p>
            <a:r>
              <a:rPr lang="fr-FR" dirty="0" smtClean="0">
                <a:solidFill>
                  <a:srgbClr val="0000FF"/>
                </a:solidFill>
              </a:rPr>
              <a:t>MARCHER</a:t>
            </a:r>
          </a:p>
          <a:p>
            <a:endParaRPr lang="fr-FR" dirty="0" smtClean="0"/>
          </a:p>
          <a:p>
            <a:r>
              <a:rPr lang="fr-FR" dirty="0" smtClean="0">
                <a:solidFill>
                  <a:srgbClr val="660066"/>
                </a:solidFill>
              </a:rPr>
              <a:t>S’ÉQUILIBRER</a:t>
            </a:r>
            <a:endParaRPr lang="fr-FR" dirty="0">
              <a:solidFill>
                <a:srgbClr val="660066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355976" y="2636912"/>
            <a:ext cx="3384376" cy="31393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TROTTINETTES</a:t>
            </a:r>
          </a:p>
          <a:p>
            <a:endParaRPr lang="fr-FR" dirty="0" smtClean="0"/>
          </a:p>
          <a:p>
            <a:r>
              <a:rPr lang="fr-FR" dirty="0" smtClean="0">
                <a:solidFill>
                  <a:srgbClr val="800000"/>
                </a:solidFill>
              </a:rPr>
              <a:t>DRAISIENNES</a:t>
            </a:r>
          </a:p>
          <a:p>
            <a:endParaRPr lang="fr-FR" dirty="0" smtClean="0">
              <a:solidFill>
                <a:srgbClr val="FF0000"/>
              </a:solidFill>
            </a:endParaRPr>
          </a:p>
          <a:p>
            <a:r>
              <a:rPr lang="fr-FR" dirty="0" smtClean="0">
                <a:solidFill>
                  <a:srgbClr val="FF0000"/>
                </a:solidFill>
              </a:rPr>
              <a:t>POUSS-POUSS</a:t>
            </a:r>
          </a:p>
          <a:p>
            <a:endParaRPr lang="fr-FR" dirty="0" smtClean="0"/>
          </a:p>
          <a:p>
            <a:r>
              <a:rPr lang="fr-FR" dirty="0" smtClean="0">
                <a:solidFill>
                  <a:srgbClr val="CCFFCC"/>
                </a:solidFill>
              </a:rPr>
              <a:t>PLANCHES À ROULETTES</a:t>
            </a:r>
          </a:p>
          <a:p>
            <a:endParaRPr lang="fr-FR" dirty="0" smtClean="0">
              <a:solidFill>
                <a:srgbClr val="0000FF"/>
              </a:solidFill>
            </a:endParaRPr>
          </a:p>
          <a:p>
            <a:r>
              <a:rPr lang="fr-FR" dirty="0" smtClean="0">
                <a:solidFill>
                  <a:srgbClr val="0000FF"/>
                </a:solidFill>
              </a:rPr>
              <a:t>CHENILLE-TUNNEL</a:t>
            </a:r>
          </a:p>
          <a:p>
            <a:endParaRPr lang="fr-FR" dirty="0" smtClean="0"/>
          </a:p>
          <a:p>
            <a:r>
              <a:rPr lang="fr-FR" dirty="0" smtClean="0">
                <a:solidFill>
                  <a:srgbClr val="660066"/>
                </a:solidFill>
              </a:rPr>
              <a:t>ÉCHASSES</a:t>
            </a:r>
          </a:p>
        </p:txBody>
      </p:sp>
      <p:sp>
        <p:nvSpPr>
          <p:cNvPr id="9" name="Flèche vers la droite 8"/>
          <p:cNvSpPr/>
          <p:nvPr/>
        </p:nvSpPr>
        <p:spPr>
          <a:xfrm>
            <a:off x="3707904" y="4077072"/>
            <a:ext cx="504056" cy="432048"/>
          </a:xfrm>
          <a:prstGeom prst="rightArrow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366FF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971600" y="1916832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racked"/>
                <a:cs typeface="Cracked"/>
              </a:rPr>
              <a:t>Traverser – Plonger- S’enliser</a:t>
            </a:r>
            <a:r>
              <a:rPr lang="fr-FR" dirty="0">
                <a:latin typeface="Cracked"/>
                <a:cs typeface="Cracked"/>
              </a:rPr>
              <a:t> </a:t>
            </a:r>
            <a:r>
              <a:rPr lang="fr-FR" dirty="0" smtClean="0">
                <a:latin typeface="Cracked"/>
                <a:cs typeface="Cracked"/>
              </a:rPr>
              <a:t>- S’enfoncer</a:t>
            </a:r>
            <a:r>
              <a:rPr lang="fr-FR" dirty="0">
                <a:latin typeface="Cracked"/>
                <a:cs typeface="Cracked"/>
              </a:rPr>
              <a:t> </a:t>
            </a:r>
            <a:r>
              <a:rPr lang="fr-FR" dirty="0" smtClean="0">
                <a:latin typeface="Cracked"/>
                <a:cs typeface="Cracked"/>
              </a:rPr>
              <a:t>- S’affronter- Explorer</a:t>
            </a:r>
          </a:p>
          <a:p>
            <a:endParaRPr lang="fr-FR" dirty="0"/>
          </a:p>
        </p:txBody>
      </p:sp>
      <p:cxnSp>
        <p:nvCxnSpPr>
          <p:cNvPr id="12" name="Connecteur droit 11"/>
          <p:cNvCxnSpPr/>
          <p:nvPr/>
        </p:nvCxnSpPr>
        <p:spPr>
          <a:xfrm>
            <a:off x="2051720" y="2132856"/>
            <a:ext cx="50405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30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umériser 1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03516" y="2468894"/>
            <a:ext cx="3696413" cy="3024338"/>
          </a:xfrm>
          <a:prstGeom prst="rect">
            <a:avLst/>
          </a:prstGeom>
        </p:spPr>
      </p:pic>
      <p:pic>
        <p:nvPicPr>
          <p:cNvPr id="4" name="Image 3" descr="Numériser 2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381944" y="-725760"/>
            <a:ext cx="1670304" cy="3499104"/>
          </a:xfrm>
          <a:prstGeom prst="rect">
            <a:avLst/>
          </a:prstGeom>
        </p:spPr>
      </p:pic>
      <p:pic>
        <p:nvPicPr>
          <p:cNvPr id="5" name="Image 4" descr="Numériser 5.tif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39526" y="2601435"/>
            <a:ext cx="2378885" cy="3890000"/>
          </a:xfrm>
          <a:prstGeom prst="rect">
            <a:avLst/>
          </a:prstGeom>
        </p:spPr>
      </p:pic>
      <p:pic>
        <p:nvPicPr>
          <p:cNvPr id="6" name="Image 5" descr="Numériser.tif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00800" y="422184"/>
            <a:ext cx="2328672" cy="3157728"/>
          </a:xfrm>
          <a:prstGeom prst="rect">
            <a:avLst/>
          </a:prstGeom>
        </p:spPr>
      </p:pic>
      <p:pic>
        <p:nvPicPr>
          <p:cNvPr id="7" name="Image 6" descr="IMG_2593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035042">
            <a:off x="3680954" y="168923"/>
            <a:ext cx="1670263" cy="1247542"/>
          </a:xfrm>
          <a:prstGeom prst="rect">
            <a:avLst/>
          </a:prstGeom>
        </p:spPr>
      </p:pic>
      <p:pic>
        <p:nvPicPr>
          <p:cNvPr id="8" name="Image 7" descr="IMG_2595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211960" y="1340768"/>
            <a:ext cx="1757293" cy="1312546"/>
          </a:xfrm>
          <a:prstGeom prst="rect">
            <a:avLst/>
          </a:prstGeom>
        </p:spPr>
      </p:pic>
      <p:pic>
        <p:nvPicPr>
          <p:cNvPr id="9" name="Image 8" descr="IMG_2596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420129">
            <a:off x="3318498" y="2341911"/>
            <a:ext cx="1514200" cy="1130977"/>
          </a:xfrm>
          <a:prstGeom prst="rect">
            <a:avLst/>
          </a:prstGeom>
        </p:spPr>
      </p:pic>
      <p:pic>
        <p:nvPicPr>
          <p:cNvPr id="10" name="Image 9" descr="IMG_2597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164288" y="5229200"/>
            <a:ext cx="1795078" cy="134076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5940152" y="0"/>
            <a:ext cx="3203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00FF"/>
                </a:solidFill>
              </a:rPr>
              <a:t>PROJET DE CLASSE INTERDISCIPLINAIRE</a:t>
            </a:r>
            <a:endParaRPr lang="fr-FR" b="1" dirty="0">
              <a:solidFill>
                <a:srgbClr val="0000FF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915816" y="5877272"/>
            <a:ext cx="424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/>
              <a:t>École Camille Claudel- Marjorie PLANTY-PS/MS/GS</a:t>
            </a:r>
            <a:endParaRPr lang="fr-FR" sz="1200" i="1" dirty="0"/>
          </a:p>
        </p:txBody>
      </p:sp>
    </p:spTree>
    <p:extLst>
      <p:ext uri="{BB962C8B-B14F-4D97-AF65-F5344CB8AC3E}">
        <p14:creationId xmlns:p14="http://schemas.microsoft.com/office/powerpoint/2010/main" val="151289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Numériser 3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54104" y="-65872"/>
            <a:ext cx="2718816" cy="3803904"/>
          </a:xfrm>
          <a:prstGeom prst="rect">
            <a:avLst/>
          </a:prstGeom>
        </p:spPr>
      </p:pic>
      <p:pic>
        <p:nvPicPr>
          <p:cNvPr id="3" name="Image 2" descr="Numériser 4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290304" y="2070736"/>
            <a:ext cx="1328928" cy="3901440"/>
          </a:xfrm>
          <a:prstGeom prst="rect">
            <a:avLst/>
          </a:prstGeom>
        </p:spPr>
      </p:pic>
      <p:pic>
        <p:nvPicPr>
          <p:cNvPr id="6" name="Image 5" descr="IMG_2598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456386">
            <a:off x="4388150" y="385270"/>
            <a:ext cx="2373522" cy="1772816"/>
          </a:xfrm>
          <a:prstGeom prst="rect">
            <a:avLst/>
          </a:prstGeom>
        </p:spPr>
      </p:pic>
      <p:pic>
        <p:nvPicPr>
          <p:cNvPr id="7" name="Image 6" descr="IMG_2599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43510">
            <a:off x="1385747" y="3539524"/>
            <a:ext cx="3241189" cy="2420888"/>
          </a:xfrm>
          <a:prstGeom prst="rect">
            <a:avLst/>
          </a:prstGeom>
        </p:spPr>
      </p:pic>
      <p:pic>
        <p:nvPicPr>
          <p:cNvPr id="8" name="Image 7" descr="IMG_2600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012160" y="1052736"/>
            <a:ext cx="2843807" cy="2124078"/>
          </a:xfrm>
          <a:prstGeom prst="rect">
            <a:avLst/>
          </a:prstGeom>
        </p:spPr>
      </p:pic>
      <p:pic>
        <p:nvPicPr>
          <p:cNvPr id="9" name="Image 8" descr="IMG_2601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060845">
            <a:off x="5924243" y="4816171"/>
            <a:ext cx="1987892" cy="148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54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FF"/>
                </a:solidFill>
              </a:rPr>
              <a:t>Imagination et Création</a:t>
            </a:r>
            <a:endParaRPr lang="fr-FR" dirty="0">
              <a:solidFill>
                <a:srgbClr val="0000FF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68" y="2204864"/>
            <a:ext cx="2120963" cy="1584176"/>
          </a:xfrm>
          <a:prstGeom prst="rect">
            <a:avLst/>
          </a:prstGeom>
        </p:spPr>
      </p:pic>
      <p:pic>
        <p:nvPicPr>
          <p:cNvPr id="9" name="Image 8" descr="IMG_255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208" y="2204864"/>
            <a:ext cx="2142923" cy="1600578"/>
          </a:xfrm>
          <a:prstGeom prst="rect">
            <a:avLst/>
          </a:prstGeom>
        </p:spPr>
      </p:pic>
      <p:pic>
        <p:nvPicPr>
          <p:cNvPr id="10" name="Image 9" descr="IMG_2557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095787">
            <a:off x="1096607" y="1747954"/>
            <a:ext cx="2883869" cy="3861048"/>
          </a:xfrm>
          <a:prstGeom prst="rect">
            <a:avLst/>
          </a:prstGeom>
        </p:spPr>
      </p:pic>
      <p:sp>
        <p:nvSpPr>
          <p:cNvPr id="11" name="Espace réservé du contenu 10"/>
          <p:cNvSpPr>
            <a:spLocks noGrp="1"/>
          </p:cNvSpPr>
          <p:nvPr>
            <p:ph idx="1"/>
          </p:nvPr>
        </p:nvSpPr>
        <p:spPr>
          <a:xfrm>
            <a:off x="683568" y="5445224"/>
            <a:ext cx="3944761" cy="288032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r-FR" sz="1000" i="1" dirty="0" smtClean="0"/>
              <a:t>Album créé par les élèves de l’école Herriot.</a:t>
            </a:r>
            <a:endParaRPr lang="fr-FR" sz="1000" i="1" dirty="0"/>
          </a:p>
        </p:txBody>
      </p:sp>
      <p:pic>
        <p:nvPicPr>
          <p:cNvPr id="12" name="Image 11" descr="IMG_2560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3789040"/>
            <a:ext cx="2483768" cy="185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6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256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404664"/>
            <a:ext cx="2335737" cy="1744594"/>
          </a:xfrm>
          <a:prstGeom prst="rect">
            <a:avLst/>
          </a:prstGeom>
        </p:spPr>
      </p:pic>
      <p:pic>
        <p:nvPicPr>
          <p:cNvPr id="3" name="Image 2" descr="IMG_256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912" y="404664"/>
            <a:ext cx="2335737" cy="1744594"/>
          </a:xfrm>
          <a:prstGeom prst="rect">
            <a:avLst/>
          </a:prstGeom>
        </p:spPr>
      </p:pic>
      <p:pic>
        <p:nvPicPr>
          <p:cNvPr id="4" name="Image 3" descr="IMG_256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404664"/>
            <a:ext cx="2267744" cy="1693809"/>
          </a:xfrm>
          <a:prstGeom prst="rect">
            <a:avLst/>
          </a:prstGeom>
        </p:spPr>
      </p:pic>
      <p:pic>
        <p:nvPicPr>
          <p:cNvPr id="5" name="Image 4" descr="IMG_2564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51520" y="2420888"/>
            <a:ext cx="2120962" cy="1584176"/>
          </a:xfrm>
          <a:prstGeom prst="rect">
            <a:avLst/>
          </a:prstGeom>
        </p:spPr>
      </p:pic>
      <p:pic>
        <p:nvPicPr>
          <p:cNvPr id="6" name="Image 5" descr="IMG_2565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339752" y="2420888"/>
            <a:ext cx="2123728" cy="1586241"/>
          </a:xfrm>
          <a:prstGeom prst="rect">
            <a:avLst/>
          </a:prstGeom>
        </p:spPr>
      </p:pic>
      <p:pic>
        <p:nvPicPr>
          <p:cNvPr id="7" name="Image 6" descr="IMG_2566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499992" y="2420888"/>
            <a:ext cx="2088232" cy="1559729"/>
          </a:xfrm>
          <a:prstGeom prst="rect">
            <a:avLst/>
          </a:prstGeom>
        </p:spPr>
      </p:pic>
      <p:pic>
        <p:nvPicPr>
          <p:cNvPr id="8" name="Image 7" descr="IMG_2567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51520" y="4221088"/>
            <a:ext cx="2277115" cy="1700808"/>
          </a:xfrm>
          <a:prstGeom prst="rect">
            <a:avLst/>
          </a:prstGeom>
        </p:spPr>
      </p:pic>
      <p:pic>
        <p:nvPicPr>
          <p:cNvPr id="9" name="Image 8" descr="IMG_2570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436228">
            <a:off x="3124682" y="3919629"/>
            <a:ext cx="1700627" cy="2276872"/>
          </a:xfrm>
          <a:prstGeom prst="rect">
            <a:avLst/>
          </a:prstGeom>
        </p:spPr>
      </p:pic>
      <p:pic>
        <p:nvPicPr>
          <p:cNvPr id="10" name="Image 9" descr="IMG_2568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184943">
            <a:off x="1809586" y="4255889"/>
            <a:ext cx="1109005" cy="1484784"/>
          </a:xfrm>
          <a:prstGeom prst="rect">
            <a:avLst/>
          </a:prstGeom>
        </p:spPr>
      </p:pic>
      <p:pic>
        <p:nvPicPr>
          <p:cNvPr id="11" name="Image 10" descr="IMG_2571.jp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747424">
            <a:off x="4739933" y="4197170"/>
            <a:ext cx="1649540" cy="1985407"/>
          </a:xfrm>
          <a:prstGeom prst="rect">
            <a:avLst/>
          </a:prstGeom>
        </p:spPr>
      </p:pic>
      <p:pic>
        <p:nvPicPr>
          <p:cNvPr id="12" name="Image 11" descr="IMG_2573.jp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044942">
            <a:off x="6216383" y="2579949"/>
            <a:ext cx="2346032" cy="2736304"/>
          </a:xfrm>
          <a:prstGeom prst="rect">
            <a:avLst/>
          </a:prstGeom>
        </p:spPr>
      </p:pic>
      <p:pic>
        <p:nvPicPr>
          <p:cNvPr id="13" name="Image 12" descr="IMG_2574.jp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766001" y="4915519"/>
            <a:ext cx="1001438" cy="134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6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0030" y="2564904"/>
            <a:ext cx="4953000" cy="4293097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>
              <a:spcBef>
                <a:spcPts val="100"/>
              </a:spcBef>
            </a:pPr>
            <a:r>
              <a:rPr lang="fr-FR" sz="2000" dirty="0" smtClean="0">
                <a:solidFill>
                  <a:prstClr val="white"/>
                </a:solidFill>
              </a:rPr>
              <a:t>1- Terrain aménagé avec les différents circuits sur lesquels vont évoluer les élèves. </a:t>
            </a:r>
          </a:p>
          <a:p>
            <a:pPr>
              <a:spcBef>
                <a:spcPts val="100"/>
              </a:spcBef>
            </a:pPr>
            <a:r>
              <a:rPr lang="fr-FR" sz="2000" i="1" dirty="0" smtClean="0">
                <a:solidFill>
                  <a:srgbClr val="CCFFCC"/>
                </a:solidFill>
              </a:rPr>
              <a:t>	</a:t>
            </a:r>
            <a:r>
              <a:rPr lang="fr-FR" sz="1600" i="1" dirty="0" smtClean="0">
                <a:solidFill>
                  <a:srgbClr val="CCFFCC"/>
                </a:solidFill>
              </a:rPr>
              <a:t>- Chaque album réalisé par les groupes sera  valorisé par l’adulte de chaque atelier.</a:t>
            </a:r>
          </a:p>
          <a:p>
            <a:pPr>
              <a:spcBef>
                <a:spcPts val="100"/>
              </a:spcBef>
            </a:pPr>
            <a:endParaRPr lang="fr-FR" sz="2000" dirty="0">
              <a:solidFill>
                <a:prstClr val="white"/>
              </a:solidFill>
            </a:endParaRPr>
          </a:p>
          <a:p>
            <a:pPr>
              <a:spcBef>
                <a:spcPts val="100"/>
              </a:spcBef>
            </a:pPr>
            <a:r>
              <a:rPr lang="fr-FR" sz="2000" dirty="0" smtClean="0">
                <a:solidFill>
                  <a:prstClr val="white"/>
                </a:solidFill>
              </a:rPr>
              <a:t>2- Les groupes reconstituent un puzzle au fur et à mesure de l’avancée de leur équipe indiquant la tanière de l’ours.</a:t>
            </a:r>
          </a:p>
          <a:p>
            <a:pPr>
              <a:spcBef>
                <a:spcPts val="100"/>
              </a:spcBef>
            </a:pPr>
            <a:endParaRPr lang="fr-FR" sz="2000" dirty="0">
              <a:solidFill>
                <a:prstClr val="white"/>
              </a:solidFill>
            </a:endParaRPr>
          </a:p>
          <a:p>
            <a:pPr>
              <a:spcBef>
                <a:spcPts val="100"/>
              </a:spcBef>
            </a:pPr>
            <a:r>
              <a:rPr lang="fr-FR" sz="2000" dirty="0" smtClean="0">
                <a:solidFill>
                  <a:prstClr val="white"/>
                </a:solidFill>
              </a:rPr>
              <a:t>3- L’ensemble des classes se retrouvent   autour de l’ours :</a:t>
            </a:r>
          </a:p>
          <a:p>
            <a:pPr>
              <a:spcBef>
                <a:spcPts val="100"/>
              </a:spcBef>
            </a:pPr>
            <a:r>
              <a:rPr lang="fr-FR" sz="2000" dirty="0">
                <a:solidFill>
                  <a:prstClr val="white"/>
                </a:solidFill>
              </a:rPr>
              <a:t>	</a:t>
            </a:r>
            <a:r>
              <a:rPr lang="fr-FR" sz="2000" i="1" dirty="0" smtClean="0">
                <a:solidFill>
                  <a:srgbClr val="CCFFCC"/>
                </a:solidFill>
              </a:rPr>
              <a:t>- l</a:t>
            </a:r>
            <a:r>
              <a:rPr lang="fr-FR" sz="1600" i="1" dirty="0" smtClean="0">
                <a:solidFill>
                  <a:srgbClr val="CCFFCC"/>
                </a:solidFill>
              </a:rPr>
              <a:t>a fin de l’histoire est lue aux enfants.</a:t>
            </a:r>
          </a:p>
          <a:p>
            <a:pPr>
              <a:spcBef>
                <a:spcPts val="100"/>
              </a:spcBef>
            </a:pPr>
            <a:r>
              <a:rPr lang="fr-FR" sz="2000" dirty="0">
                <a:solidFill>
                  <a:prstClr val="white"/>
                </a:solidFill>
              </a:rPr>
              <a:t>		</a:t>
            </a:r>
            <a:endParaRPr lang="fr-FR" sz="2000" dirty="0" smtClean="0">
              <a:solidFill>
                <a:prstClr val="white"/>
              </a:solidFill>
            </a:endParaRPr>
          </a:p>
          <a:p>
            <a:pPr>
              <a:spcBef>
                <a:spcPts val="100"/>
              </a:spcBef>
            </a:pPr>
            <a:endParaRPr lang="fr-FR" sz="2000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1196753"/>
            <a:ext cx="4648200" cy="1224136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/>
          <a:p>
            <a:r>
              <a:rPr lang="fr-FR" sz="2000" b="1" dirty="0" smtClean="0">
                <a:solidFill>
                  <a:srgbClr val="7BCF27"/>
                </a:solidFill>
              </a:rPr>
              <a:t>Mise en situation de cette quête :</a:t>
            </a:r>
            <a:endParaRPr lang="fr-FR" sz="2000" b="1" dirty="0">
              <a:solidFill>
                <a:srgbClr val="7BCF27"/>
              </a:solidFill>
            </a:endParaRPr>
          </a:p>
        </p:txBody>
      </p:sp>
      <p:sp>
        <p:nvSpPr>
          <p:cNvPr id="16" name="Explosion 1 15"/>
          <p:cNvSpPr/>
          <p:nvPr/>
        </p:nvSpPr>
        <p:spPr>
          <a:xfrm>
            <a:off x="467544" y="188640"/>
            <a:ext cx="5040560" cy="1916832"/>
          </a:xfrm>
          <a:prstGeom prst="irregularSeal1">
            <a:avLst/>
          </a:prstGeom>
          <a:solidFill>
            <a:schemeClr val="bg1"/>
          </a:solidFill>
          <a:effectLst>
            <a:outerShdw blurRad="63500" dir="13500000" kx="2700000" rotWithShape="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solidFill>
                  <a:srgbClr val="0000FF"/>
                </a:solidFill>
              </a:rPr>
              <a:t>3- Trouver l’ours.</a:t>
            </a:r>
            <a:endParaRPr lang="fr-FR" sz="2000" b="1" dirty="0">
              <a:solidFill>
                <a:srgbClr val="0000FF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6" y="476672"/>
            <a:ext cx="3168352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6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260648"/>
            <a:ext cx="813690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u="sng" dirty="0" smtClean="0">
                <a:solidFill>
                  <a:srgbClr val="0000FF"/>
                </a:solidFill>
              </a:rPr>
              <a:t>MATERIEL NÉCESSAIRE PAR GROUPE </a:t>
            </a:r>
          </a:p>
          <a:p>
            <a:endParaRPr lang="fr-FR" b="1" dirty="0" smtClean="0"/>
          </a:p>
          <a:p>
            <a:r>
              <a:rPr lang="fr-FR" sz="2800" b="1" dirty="0" smtClean="0">
                <a:latin typeface="Cracked"/>
                <a:cs typeface="Cracked"/>
              </a:rPr>
              <a:t>Chaque groupe (1/2 classe) partira à la chasse à l’ours avec …</a:t>
            </a:r>
            <a:endParaRPr lang="fr-FR" sz="2800" b="1" dirty="0">
              <a:latin typeface="Cracked"/>
              <a:cs typeface="Cracked"/>
            </a:endParaRPr>
          </a:p>
        </p:txBody>
      </p:sp>
      <p:pic>
        <p:nvPicPr>
          <p:cNvPr id="3" name="Image 2" descr="Numériser 1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997950">
            <a:off x="6160168" y="952488"/>
            <a:ext cx="1695403" cy="272779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27584" y="1628800"/>
            <a:ext cx="4608512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r>
              <a:rPr lang="fr-FR" b="1" dirty="0" smtClean="0"/>
              <a:t>1- La liste des élèves </a:t>
            </a:r>
            <a:r>
              <a:rPr lang="fr-FR" dirty="0" smtClean="0"/>
              <a:t>du groupe et le nom de son équipe.</a:t>
            </a:r>
          </a:p>
          <a:p>
            <a:endParaRPr lang="fr-FR" dirty="0"/>
          </a:p>
          <a:p>
            <a:r>
              <a:rPr lang="fr-FR" b="1" dirty="0" smtClean="0"/>
              <a:t>2- Son album </a:t>
            </a:r>
            <a:r>
              <a:rPr lang="fr-FR" dirty="0" smtClean="0"/>
              <a:t>créé en classe.</a:t>
            </a:r>
          </a:p>
          <a:p>
            <a:endParaRPr lang="fr-FR" dirty="0"/>
          </a:p>
          <a:p>
            <a:r>
              <a:rPr lang="fr-FR" b="1" dirty="0" smtClean="0"/>
              <a:t>3- </a:t>
            </a:r>
            <a:r>
              <a:rPr lang="fr-FR" b="1" dirty="0"/>
              <a:t>Le plan de </a:t>
            </a:r>
            <a:r>
              <a:rPr lang="fr-FR" b="1" dirty="0" err="1" smtClean="0"/>
              <a:t>Pratgraussals</a:t>
            </a:r>
            <a:r>
              <a:rPr lang="fr-FR" b="1" dirty="0" smtClean="0"/>
              <a:t> </a:t>
            </a:r>
            <a:r>
              <a:rPr lang="fr-FR" dirty="0" smtClean="0"/>
              <a:t>et les rotations des ateliers.</a:t>
            </a:r>
          </a:p>
          <a:p>
            <a:endParaRPr lang="fr-FR" dirty="0"/>
          </a:p>
          <a:p>
            <a:r>
              <a:rPr lang="fr-FR" b="1" dirty="0" smtClean="0"/>
              <a:t>4- La fiche PUZZLE </a:t>
            </a:r>
            <a:r>
              <a:rPr lang="fr-FR" dirty="0" smtClean="0"/>
              <a:t>à reconstituer au fur et à mesure de son aventure.</a:t>
            </a:r>
          </a:p>
          <a:p>
            <a:endParaRPr lang="fr-FR" dirty="0"/>
          </a:p>
          <a:p>
            <a:r>
              <a:rPr lang="fr-FR" b="1" dirty="0" smtClean="0"/>
              <a:t>5- </a:t>
            </a:r>
            <a:r>
              <a:rPr lang="fr-FR" dirty="0" smtClean="0"/>
              <a:t>Un bâton de </a:t>
            </a:r>
            <a:r>
              <a:rPr lang="fr-FR" b="1" dirty="0" smtClean="0"/>
              <a:t>colle</a:t>
            </a:r>
            <a:r>
              <a:rPr lang="fr-FR" dirty="0" smtClean="0"/>
              <a:t>.</a:t>
            </a:r>
          </a:p>
          <a:p>
            <a:endParaRPr lang="fr-FR" dirty="0"/>
          </a:p>
          <a:p>
            <a:r>
              <a:rPr lang="fr-FR" b="1" dirty="0" smtClean="0"/>
              <a:t>6</a:t>
            </a:r>
            <a:r>
              <a:rPr lang="fr-FR" dirty="0" smtClean="0"/>
              <a:t>- Une pochette de </a:t>
            </a:r>
            <a:r>
              <a:rPr lang="fr-FR" b="1" dirty="0" smtClean="0"/>
              <a:t>crayons de couleurs</a:t>
            </a:r>
            <a:endParaRPr lang="fr-FR" b="1" dirty="0"/>
          </a:p>
          <a:p>
            <a:endParaRPr lang="fr-FR" dirty="0"/>
          </a:p>
        </p:txBody>
      </p:sp>
      <p:pic>
        <p:nvPicPr>
          <p:cNvPr id="5" name="Image 4" descr="IMG_259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174879">
            <a:off x="6199134" y="3580876"/>
            <a:ext cx="2662744" cy="198884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22595">
            <a:off x="7612303" y="2750502"/>
            <a:ext cx="1261556" cy="102343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98608">
            <a:off x="5340270" y="5316587"/>
            <a:ext cx="780855" cy="67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8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4869160"/>
            <a:ext cx="4809244" cy="504056"/>
          </a:xfrm>
        </p:spPr>
        <p:txBody>
          <a:bodyPr>
            <a:normAutofit/>
          </a:bodyPr>
          <a:lstStyle/>
          <a:p>
            <a:r>
              <a:rPr lang="fr-FR" sz="2400" b="1" dirty="0" smtClean="0"/>
              <a:t>L’HISTOIRE</a:t>
            </a:r>
            <a:endParaRPr lang="fr-FR" sz="2400" b="1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 rot="1283438">
            <a:off x="6933206" y="502432"/>
            <a:ext cx="1845515" cy="660845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fr-FR" dirty="0" smtClean="0"/>
              <a:t>1</a:t>
            </a:r>
            <a:r>
              <a:rPr lang="fr-FR" baseline="30000" dirty="0" smtClean="0"/>
              <a:t>ère</a:t>
            </a:r>
            <a:r>
              <a:rPr lang="fr-FR" dirty="0" smtClean="0"/>
              <a:t> édition</a:t>
            </a:r>
          </a:p>
          <a:p>
            <a:pPr algn="ctr"/>
            <a:r>
              <a:rPr lang="fr-FR" dirty="0" smtClean="0"/>
              <a:t>1989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6084168" y="2996952"/>
            <a:ext cx="2834505" cy="31393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i="1" dirty="0"/>
              <a:t>Une famille décide de partir à la chasse à l’ours, inconsciente par rapport aux risques que cela représente et en même temps sûre d’y arriver !</a:t>
            </a:r>
          </a:p>
          <a:p>
            <a:r>
              <a:rPr lang="fr-FR" i="1" dirty="0"/>
              <a:t>Elle doit traverser des épreuves de plus en plus difficiles, jusqu’à la découverte de la grotte de l’ours 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11560" y="692696"/>
            <a:ext cx="7920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>
                <a:solidFill>
                  <a:schemeClr val="bg1"/>
                </a:solidFill>
              </a:rPr>
              <a:t>Cet </a:t>
            </a:r>
            <a:r>
              <a:rPr lang="fr-FR" b="1" i="1" dirty="0" smtClean="0">
                <a:solidFill>
                  <a:schemeClr val="bg1"/>
                </a:solidFill>
              </a:rPr>
              <a:t>album</a:t>
            </a:r>
          </a:p>
          <a:p>
            <a:pPr algn="ctr"/>
            <a:endParaRPr lang="fr-FR" b="1" dirty="0">
              <a:solidFill>
                <a:schemeClr val="bg1"/>
              </a:solidFill>
            </a:endParaRPr>
          </a:p>
          <a:p>
            <a:pPr algn="ctr"/>
            <a:r>
              <a:rPr lang="fr-FR" dirty="0">
                <a:solidFill>
                  <a:schemeClr val="bg1"/>
                </a:solidFill>
              </a:rPr>
              <a:t>est un grand classique dans la littérature </a:t>
            </a:r>
            <a:r>
              <a:rPr lang="fr-FR" dirty="0" smtClean="0">
                <a:solidFill>
                  <a:schemeClr val="bg1"/>
                </a:solidFill>
              </a:rPr>
              <a:t>enfantine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>
                <a:solidFill>
                  <a:schemeClr val="bg1"/>
                </a:solidFill>
              </a:rPr>
              <a:t>par sa douce mélodie du texte.</a:t>
            </a:r>
          </a:p>
          <a:p>
            <a:pPr algn="ctr"/>
            <a:endParaRPr lang="fr-FR" dirty="0">
              <a:solidFill>
                <a:schemeClr val="bg1"/>
              </a:solidFill>
            </a:endParaRPr>
          </a:p>
          <a:p>
            <a:pPr algn="ctr"/>
            <a:r>
              <a:rPr lang="fr-FR" dirty="0">
                <a:solidFill>
                  <a:schemeClr val="bg1"/>
                </a:solidFill>
              </a:rPr>
              <a:t> L'histoire est toute </a:t>
            </a:r>
            <a:r>
              <a:rPr lang="fr-FR" dirty="0" smtClean="0">
                <a:solidFill>
                  <a:schemeClr val="bg1"/>
                </a:solidFill>
              </a:rPr>
              <a:t>simple.  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</a:rPr>
              <a:t>Le </a:t>
            </a:r>
            <a:r>
              <a:rPr lang="fr-FR" dirty="0">
                <a:solidFill>
                  <a:schemeClr val="bg1"/>
                </a:solidFill>
              </a:rPr>
              <a:t>succès tient plus de la mise en mouvement de l'histoire </a:t>
            </a:r>
            <a:endParaRPr lang="fr-FR" dirty="0" smtClean="0">
              <a:solidFill>
                <a:schemeClr val="bg1"/>
              </a:solidFill>
            </a:endParaRPr>
          </a:p>
          <a:p>
            <a:pPr algn="ctr"/>
            <a:r>
              <a:rPr lang="fr-FR" dirty="0" smtClean="0">
                <a:solidFill>
                  <a:schemeClr val="bg1"/>
                </a:solidFill>
              </a:rPr>
              <a:t>par </a:t>
            </a:r>
            <a:r>
              <a:rPr lang="fr-FR" dirty="0">
                <a:solidFill>
                  <a:schemeClr val="bg1"/>
                </a:solidFill>
              </a:rPr>
              <a:t>le texte et par l'image.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27841">
            <a:off x="164493" y="229052"/>
            <a:ext cx="1703602" cy="133998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3212976"/>
            <a:ext cx="3168352" cy="146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3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971600" y="33265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PLAN 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79512" y="764704"/>
            <a:ext cx="1008112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0000FF"/>
                </a:solidFill>
              </a:rPr>
              <a:t>Base</a:t>
            </a:r>
          </a:p>
          <a:p>
            <a:pPr algn="ctr"/>
            <a:r>
              <a:rPr lang="fr-FR" b="1" dirty="0">
                <a:solidFill>
                  <a:srgbClr val="0000FF"/>
                </a:solidFill>
              </a:rPr>
              <a:t>d</a:t>
            </a:r>
            <a:r>
              <a:rPr lang="fr-FR" b="1" dirty="0" smtClean="0">
                <a:solidFill>
                  <a:srgbClr val="0000FF"/>
                </a:solidFill>
              </a:rPr>
              <a:t>e</a:t>
            </a:r>
          </a:p>
          <a:p>
            <a:pPr algn="ctr"/>
            <a:r>
              <a:rPr lang="fr-FR" b="1" dirty="0" smtClean="0">
                <a:solidFill>
                  <a:srgbClr val="0000FF"/>
                </a:solidFill>
              </a:rPr>
              <a:t>Loisirs</a:t>
            </a:r>
          </a:p>
          <a:p>
            <a:pPr algn="ctr"/>
            <a:r>
              <a:rPr lang="fr-FR" b="1" dirty="0" smtClean="0">
                <a:solidFill>
                  <a:srgbClr val="0000FF"/>
                </a:solidFill>
              </a:rPr>
              <a:t>de</a:t>
            </a:r>
          </a:p>
          <a:p>
            <a:pPr algn="ctr"/>
            <a:endParaRPr lang="fr-FR" b="1" dirty="0" smtClean="0">
              <a:solidFill>
                <a:srgbClr val="0000FF"/>
              </a:solidFill>
            </a:endParaRPr>
          </a:p>
          <a:p>
            <a:pPr algn="ctr"/>
            <a:r>
              <a:rPr lang="fr-FR" b="1" dirty="0" smtClean="0">
                <a:solidFill>
                  <a:srgbClr val="0000FF"/>
                </a:solidFill>
              </a:rPr>
              <a:t>P</a:t>
            </a:r>
          </a:p>
          <a:p>
            <a:pPr algn="ctr"/>
            <a:r>
              <a:rPr lang="fr-FR" b="1" dirty="0" smtClean="0">
                <a:solidFill>
                  <a:srgbClr val="0000FF"/>
                </a:solidFill>
              </a:rPr>
              <a:t>R</a:t>
            </a:r>
          </a:p>
          <a:p>
            <a:pPr algn="ctr"/>
            <a:r>
              <a:rPr lang="fr-FR" b="1" dirty="0">
                <a:solidFill>
                  <a:srgbClr val="0000FF"/>
                </a:solidFill>
              </a:rPr>
              <a:t> </a:t>
            </a:r>
            <a:r>
              <a:rPr lang="fr-FR" b="1" dirty="0" smtClean="0">
                <a:solidFill>
                  <a:srgbClr val="0000FF"/>
                </a:solidFill>
              </a:rPr>
              <a:t>A</a:t>
            </a:r>
          </a:p>
          <a:p>
            <a:pPr algn="ctr"/>
            <a:r>
              <a:rPr lang="fr-FR" b="1" dirty="0">
                <a:solidFill>
                  <a:srgbClr val="0000FF"/>
                </a:solidFill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</a:rPr>
              <a:t>T</a:t>
            </a:r>
            <a:endParaRPr lang="fr-FR" b="1" dirty="0" smtClean="0">
              <a:solidFill>
                <a:srgbClr val="0000FF"/>
              </a:solidFill>
            </a:endParaRPr>
          </a:p>
          <a:p>
            <a:pPr algn="ctr"/>
            <a:r>
              <a:rPr lang="fr-FR" b="1" dirty="0" smtClean="0">
                <a:solidFill>
                  <a:srgbClr val="0000FF"/>
                </a:solidFill>
              </a:rPr>
              <a:t> G</a:t>
            </a:r>
          </a:p>
          <a:p>
            <a:pPr algn="ctr"/>
            <a:r>
              <a:rPr lang="fr-FR" b="1" dirty="0" smtClean="0">
                <a:solidFill>
                  <a:srgbClr val="0000FF"/>
                </a:solidFill>
              </a:rPr>
              <a:t> R </a:t>
            </a:r>
          </a:p>
          <a:p>
            <a:pPr algn="ctr"/>
            <a:r>
              <a:rPr lang="fr-FR" b="1" dirty="0">
                <a:solidFill>
                  <a:srgbClr val="0000FF"/>
                </a:solidFill>
              </a:rPr>
              <a:t> </a:t>
            </a:r>
            <a:r>
              <a:rPr lang="fr-FR" b="1" dirty="0" smtClean="0">
                <a:solidFill>
                  <a:srgbClr val="0000FF"/>
                </a:solidFill>
              </a:rPr>
              <a:t> A</a:t>
            </a:r>
          </a:p>
          <a:p>
            <a:pPr algn="ctr"/>
            <a:r>
              <a:rPr lang="fr-FR" b="1" dirty="0">
                <a:solidFill>
                  <a:srgbClr val="0000FF"/>
                </a:solidFill>
              </a:rPr>
              <a:t> </a:t>
            </a:r>
            <a:r>
              <a:rPr lang="fr-FR" b="1" dirty="0" smtClean="0">
                <a:solidFill>
                  <a:srgbClr val="0000FF"/>
                </a:solidFill>
              </a:rPr>
              <a:t> U</a:t>
            </a:r>
          </a:p>
          <a:p>
            <a:pPr algn="ctr"/>
            <a:r>
              <a:rPr lang="fr-FR" b="1" dirty="0">
                <a:solidFill>
                  <a:srgbClr val="0000FF"/>
                </a:solidFill>
              </a:rPr>
              <a:t> </a:t>
            </a:r>
            <a:r>
              <a:rPr lang="fr-FR" b="1" dirty="0" smtClean="0">
                <a:solidFill>
                  <a:srgbClr val="0000FF"/>
                </a:solidFill>
              </a:rPr>
              <a:t> S</a:t>
            </a:r>
          </a:p>
          <a:p>
            <a:pPr algn="ctr"/>
            <a:r>
              <a:rPr lang="fr-FR" b="1" dirty="0">
                <a:solidFill>
                  <a:srgbClr val="0000FF"/>
                </a:solidFill>
              </a:rPr>
              <a:t> </a:t>
            </a:r>
            <a:r>
              <a:rPr lang="fr-FR" b="1" dirty="0" smtClean="0">
                <a:solidFill>
                  <a:srgbClr val="0000FF"/>
                </a:solidFill>
              </a:rPr>
              <a:t> S</a:t>
            </a:r>
          </a:p>
          <a:p>
            <a:pPr algn="ctr"/>
            <a:r>
              <a:rPr lang="fr-FR" b="1" dirty="0">
                <a:solidFill>
                  <a:srgbClr val="0000FF"/>
                </a:solidFill>
              </a:rPr>
              <a:t> </a:t>
            </a:r>
            <a:r>
              <a:rPr lang="fr-FR" b="1" dirty="0" smtClean="0">
                <a:solidFill>
                  <a:srgbClr val="0000FF"/>
                </a:solidFill>
              </a:rPr>
              <a:t>  A</a:t>
            </a:r>
          </a:p>
          <a:p>
            <a:pPr algn="ctr"/>
            <a:r>
              <a:rPr lang="fr-FR" b="1" dirty="0">
                <a:solidFill>
                  <a:srgbClr val="0000FF"/>
                </a:solidFill>
              </a:rPr>
              <a:t> </a:t>
            </a:r>
            <a:r>
              <a:rPr lang="fr-FR" b="1" dirty="0" smtClean="0">
                <a:solidFill>
                  <a:srgbClr val="0000FF"/>
                </a:solidFill>
              </a:rPr>
              <a:t> L</a:t>
            </a:r>
          </a:p>
          <a:p>
            <a:pPr algn="ctr"/>
            <a:r>
              <a:rPr lang="fr-FR" b="1" dirty="0">
                <a:solidFill>
                  <a:srgbClr val="0000FF"/>
                </a:solidFill>
              </a:rPr>
              <a:t>S</a:t>
            </a:r>
            <a:endParaRPr lang="fr-FR" b="1" dirty="0" smtClean="0">
              <a:solidFill>
                <a:srgbClr val="0000FF"/>
              </a:solidFill>
            </a:endParaRPr>
          </a:p>
          <a:p>
            <a:pPr algn="ctr"/>
            <a:endParaRPr lang="fr-FR" dirty="0"/>
          </a:p>
        </p:txBody>
      </p:sp>
      <p:pic>
        <p:nvPicPr>
          <p:cNvPr id="5" name="Image 4" descr="Numériser 1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38875" y="-470522"/>
            <a:ext cx="4766494" cy="766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4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4283968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rgbClr val="0000FF"/>
                </a:solidFill>
              </a:rPr>
              <a:t>LA </a:t>
            </a:r>
          </a:p>
          <a:p>
            <a:r>
              <a:rPr lang="fr-FR" sz="4000" b="1" dirty="0" smtClean="0">
                <a:solidFill>
                  <a:srgbClr val="0000FF"/>
                </a:solidFill>
              </a:rPr>
              <a:t>FICHE </a:t>
            </a:r>
          </a:p>
          <a:p>
            <a:r>
              <a:rPr lang="fr-FR" sz="4000" b="1" dirty="0" smtClean="0">
                <a:solidFill>
                  <a:srgbClr val="0000FF"/>
                </a:solidFill>
              </a:rPr>
              <a:t>PUZZLE :</a:t>
            </a:r>
          </a:p>
          <a:p>
            <a:endParaRPr lang="fr-FR" sz="4000" b="1" dirty="0">
              <a:solidFill>
                <a:srgbClr val="0000FF"/>
              </a:solidFill>
            </a:endParaRPr>
          </a:p>
          <a:p>
            <a:r>
              <a:rPr lang="fr-FR" dirty="0" smtClean="0">
                <a:solidFill>
                  <a:srgbClr val="000000"/>
                </a:solidFill>
              </a:rPr>
              <a:t>Au cours des ateliers,</a:t>
            </a:r>
          </a:p>
          <a:p>
            <a:r>
              <a:rPr lang="fr-FR" dirty="0">
                <a:solidFill>
                  <a:srgbClr val="000000"/>
                </a:solidFill>
              </a:rPr>
              <a:t>l</a:t>
            </a:r>
            <a:r>
              <a:rPr lang="fr-FR" dirty="0" smtClean="0">
                <a:solidFill>
                  <a:srgbClr val="000000"/>
                </a:solidFill>
              </a:rPr>
              <a:t>e groupe se verra remettre une pièce du puzzle à reconstituer, qui le conduira jusqu’à la </a:t>
            </a:r>
            <a:r>
              <a:rPr lang="fr-FR" b="1" dirty="0" smtClean="0">
                <a:solidFill>
                  <a:srgbClr val="000000"/>
                </a:solidFill>
              </a:rPr>
              <a:t>tanière de l’OURS.</a:t>
            </a:r>
          </a:p>
          <a:p>
            <a:endParaRPr lang="fr-FR" dirty="0">
              <a:solidFill>
                <a:srgbClr val="0000FF"/>
              </a:solidFill>
            </a:endParaRPr>
          </a:p>
          <a:p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188640"/>
            <a:ext cx="996836" cy="220042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5373216"/>
            <a:ext cx="1256804" cy="103855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2" y="4293096"/>
            <a:ext cx="869956" cy="172251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302876" y="3933056"/>
            <a:ext cx="841124" cy="154458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48264" y="2145425"/>
            <a:ext cx="881676" cy="249113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7900" y="4571"/>
            <a:ext cx="1816100" cy="1993900"/>
          </a:xfrm>
          <a:prstGeom prst="rect">
            <a:avLst/>
          </a:prstGeom>
        </p:spPr>
      </p:pic>
      <p:sp>
        <p:nvSpPr>
          <p:cNvPr id="12" name="Flèche courbée vers le haut 11"/>
          <p:cNvSpPr/>
          <p:nvPr/>
        </p:nvSpPr>
        <p:spPr>
          <a:xfrm rot="19733811">
            <a:off x="6781549" y="5564879"/>
            <a:ext cx="2160240" cy="792088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4" name="Flèche courbée vers le haut 13"/>
          <p:cNvSpPr/>
          <p:nvPr/>
        </p:nvSpPr>
        <p:spPr>
          <a:xfrm rot="2729784" flipH="1">
            <a:off x="4965268" y="2710997"/>
            <a:ext cx="1872208" cy="1080120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Flèche courbée vers le haut 16"/>
          <p:cNvSpPr/>
          <p:nvPr/>
        </p:nvSpPr>
        <p:spPr>
          <a:xfrm rot="9337188" flipH="1">
            <a:off x="5839056" y="637072"/>
            <a:ext cx="1857824" cy="580091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6012160" y="0"/>
            <a:ext cx="3131840" cy="32129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flipH="1">
            <a:off x="4283968" y="1412776"/>
            <a:ext cx="3096344" cy="24482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4283968" y="0"/>
            <a:ext cx="0" cy="6858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 flipH="1">
            <a:off x="7452320" y="2924944"/>
            <a:ext cx="1368152" cy="22322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 flipH="1" flipV="1">
            <a:off x="5076056" y="3212976"/>
            <a:ext cx="2376264" cy="19442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7452320" y="5157192"/>
            <a:ext cx="1691680" cy="17008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6372200" y="1484784"/>
            <a:ext cx="720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 smtClean="0">
                <a:latin typeface="Arial Black"/>
                <a:cs typeface="Arial Black"/>
              </a:rPr>
              <a:t>3</a:t>
            </a:r>
            <a:endParaRPr lang="fr-FR" sz="4400" dirty="0">
              <a:latin typeface="Arial Black"/>
              <a:cs typeface="Arial Black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8423140" y="3140968"/>
            <a:ext cx="720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latin typeface="Arial Black"/>
                <a:cs typeface="Arial Black"/>
              </a:rPr>
              <a:t>2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4788024" y="4581128"/>
            <a:ext cx="720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latin typeface="Arial Black"/>
                <a:cs typeface="Arial Black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4723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546394" y="5867400"/>
            <a:ext cx="8126784" cy="999530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pPr algn="ctr"/>
            <a:endParaRPr lang="fr-FR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414867"/>
            <a:ext cx="9144001" cy="457200"/>
          </a:xfrm>
        </p:spPr>
        <p:txBody>
          <a:bodyPr>
            <a:noAutofit/>
          </a:bodyPr>
          <a:lstStyle/>
          <a:p>
            <a:r>
              <a:rPr lang="fr-FR" dirty="0">
                <a:solidFill>
                  <a:prstClr val="white"/>
                </a:solidFill>
              </a:rPr>
              <a:t>   </a:t>
            </a:r>
            <a:r>
              <a:rPr lang="fr-FR" dirty="0">
                <a:solidFill>
                  <a:srgbClr val="0000FF"/>
                </a:solidFill>
              </a:rPr>
              <a:t>  </a:t>
            </a:r>
            <a:r>
              <a:rPr lang="fr-FR" dirty="0" smtClean="0">
                <a:solidFill>
                  <a:srgbClr val="0000FF"/>
                </a:solidFill>
              </a:rPr>
              <a:t>6 ATELIERS : </a:t>
            </a:r>
            <a:endParaRPr lang="fr-FR" dirty="0">
              <a:solidFill>
                <a:srgbClr val="0000FF"/>
              </a:solidFill>
            </a:endParaRPr>
          </a:p>
        </p:txBody>
      </p:sp>
      <p:pic>
        <p:nvPicPr>
          <p:cNvPr id="3" name="Image 2" descr="chasse à l'ours draysienne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189752">
            <a:off x="418785" y="1249446"/>
            <a:ext cx="2880320" cy="2160240"/>
          </a:xfrm>
          <a:prstGeom prst="rect">
            <a:avLst/>
          </a:prstGeom>
        </p:spPr>
      </p:pic>
      <p:pic>
        <p:nvPicPr>
          <p:cNvPr id="4" name="Image 3" descr="chasse à l'ours chenille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81880">
            <a:off x="5631940" y="1575700"/>
            <a:ext cx="3155592" cy="2366694"/>
          </a:xfrm>
          <a:prstGeom prst="rect">
            <a:avLst/>
          </a:prstGeom>
        </p:spPr>
      </p:pic>
      <p:pic>
        <p:nvPicPr>
          <p:cNvPr id="5" name="Image 4" descr="chasse à l'ours échasse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3268319"/>
            <a:ext cx="2692261" cy="3589681"/>
          </a:xfrm>
          <a:prstGeom prst="rect">
            <a:avLst/>
          </a:prstGeom>
        </p:spPr>
      </p:pic>
      <p:pic>
        <p:nvPicPr>
          <p:cNvPr id="6" name="Image 5" descr="chasse à l'ours planche à roulette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37586">
            <a:off x="6109231" y="4186452"/>
            <a:ext cx="2747797" cy="2060848"/>
          </a:xfrm>
          <a:prstGeom prst="rect">
            <a:avLst/>
          </a:prstGeom>
        </p:spPr>
      </p:pic>
      <p:pic>
        <p:nvPicPr>
          <p:cNvPr id="7" name="Image 6" descr="chasse à l'ours trottinette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28928">
            <a:off x="606824" y="4388377"/>
            <a:ext cx="2711385" cy="203353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05772">
            <a:off x="3239273" y="1643682"/>
            <a:ext cx="2736304" cy="205222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1052736"/>
            <a:ext cx="6057900" cy="508136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27584" y="332656"/>
            <a:ext cx="7272808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00FF"/>
                </a:solidFill>
              </a:rPr>
              <a:t>ATELIER : LES ÉCHASSES</a:t>
            </a:r>
            <a:endParaRPr lang="fr-FR" sz="2400" b="1" dirty="0">
              <a:solidFill>
                <a:srgbClr val="0000FF"/>
              </a:solidFill>
            </a:endParaRPr>
          </a:p>
        </p:txBody>
      </p:sp>
      <p:pic>
        <p:nvPicPr>
          <p:cNvPr id="4" name="Image 3" descr="chasse à l'ours échass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344" y="908720"/>
            <a:ext cx="1234099" cy="164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0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827584" y="332656"/>
            <a:ext cx="7272808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00FF"/>
                </a:solidFill>
              </a:rPr>
              <a:t>ATELIER : LES DRAISIENNES</a:t>
            </a:r>
            <a:endParaRPr lang="fr-FR" sz="2400" b="1" dirty="0">
              <a:solidFill>
                <a:srgbClr val="0000FF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066800"/>
            <a:ext cx="5976664" cy="5137078"/>
          </a:xfrm>
          <a:prstGeom prst="rect">
            <a:avLst/>
          </a:prstGeom>
        </p:spPr>
      </p:pic>
      <p:pic>
        <p:nvPicPr>
          <p:cNvPr id="5" name="Image 4" descr="chasse à l'ours draysien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708" y="908720"/>
            <a:ext cx="1485088" cy="111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0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827584" y="332656"/>
            <a:ext cx="7272808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00FF"/>
                </a:solidFill>
              </a:rPr>
              <a:t>ATELIER : LES POUSS-POUSS</a:t>
            </a:r>
            <a:endParaRPr lang="fr-FR" sz="2400" b="1" dirty="0">
              <a:solidFill>
                <a:srgbClr val="0000FF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908720"/>
            <a:ext cx="5918200" cy="518457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304" y="908720"/>
            <a:ext cx="1688075" cy="126605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948264" y="1628800"/>
            <a:ext cx="144016" cy="1440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796136" y="1700808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     s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82218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827584" y="332656"/>
            <a:ext cx="7272808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00FF"/>
                </a:solidFill>
              </a:rPr>
              <a:t>ATELIER : LES TROTINETTES</a:t>
            </a:r>
            <a:endParaRPr lang="fr-FR" sz="2400" b="1" dirty="0">
              <a:solidFill>
                <a:srgbClr val="0000FF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00" y="1282700"/>
            <a:ext cx="6565900" cy="4279900"/>
          </a:xfrm>
          <a:prstGeom prst="rect">
            <a:avLst/>
          </a:prstGeom>
        </p:spPr>
      </p:pic>
      <p:pic>
        <p:nvPicPr>
          <p:cNvPr id="4" name="Image 3" descr="chasse à l'ours trottinett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908720"/>
            <a:ext cx="1537138" cy="115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29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827584" y="332656"/>
            <a:ext cx="7272808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00FF"/>
                </a:solidFill>
              </a:rPr>
              <a:t>ATELIER : LES PLANCHES À ROULETTES</a:t>
            </a:r>
            <a:endParaRPr lang="fr-FR" sz="2400" b="1" dirty="0">
              <a:solidFill>
                <a:srgbClr val="0000FF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1181100"/>
            <a:ext cx="5994400" cy="4495800"/>
          </a:xfrm>
          <a:prstGeom prst="rect">
            <a:avLst/>
          </a:prstGeom>
        </p:spPr>
      </p:pic>
      <p:pic>
        <p:nvPicPr>
          <p:cNvPr id="4" name="Image 3" descr="chasse à l'ours planche à roulett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6308" y="980728"/>
            <a:ext cx="1645497" cy="123412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 flipV="1">
            <a:off x="6948264" y="2132855"/>
            <a:ext cx="288032" cy="2160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588224" y="2132856"/>
            <a:ext cx="108012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900" dirty="0"/>
              <a:t>d</a:t>
            </a:r>
            <a:r>
              <a:rPr lang="fr-FR" sz="900" dirty="0" smtClean="0"/>
              <a:t>épart )</a:t>
            </a:r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124868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827584" y="332656"/>
            <a:ext cx="7272808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00FF"/>
                </a:solidFill>
              </a:rPr>
              <a:t>ATELIER : LA CHENILLE</a:t>
            </a:r>
            <a:endParaRPr lang="fr-FR" sz="2400" b="1" dirty="0">
              <a:solidFill>
                <a:srgbClr val="0000FF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00" y="1524000"/>
            <a:ext cx="6121400" cy="3810000"/>
          </a:xfrm>
          <a:prstGeom prst="rect">
            <a:avLst/>
          </a:prstGeom>
        </p:spPr>
      </p:pic>
      <p:pic>
        <p:nvPicPr>
          <p:cNvPr id="5" name="Image 4" descr="chasse à l'ours chenill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288" y="980728"/>
            <a:ext cx="1509097" cy="1131823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652120" y="2708920"/>
            <a:ext cx="504056" cy="1440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5580112" y="2636912"/>
            <a:ext cx="64807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laissant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80296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3068960"/>
            <a:ext cx="6777318" cy="1731982"/>
          </a:xfrm>
        </p:spPr>
        <p:txBody>
          <a:bodyPr/>
          <a:lstStyle/>
          <a:p>
            <a:pPr algn="l"/>
            <a:r>
              <a:rPr lang="fr-FR" dirty="0" smtClean="0"/>
              <a:t>Merci pour votre attention …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43200" y="5105400"/>
            <a:ext cx="6400800" cy="1752600"/>
          </a:xfrm>
        </p:spPr>
        <p:txBody>
          <a:bodyPr/>
          <a:lstStyle/>
          <a:p>
            <a:pPr algn="r"/>
            <a:r>
              <a:rPr lang="fr-FR" i="1" dirty="0" smtClean="0"/>
              <a:t>Rendez-vous maintenant à la base de loisirs de </a:t>
            </a:r>
            <a:r>
              <a:rPr lang="fr-FR" i="1" dirty="0" err="1" smtClean="0"/>
              <a:t>Pratgraussals</a:t>
            </a:r>
            <a:r>
              <a:rPr lang="fr-FR" i="1" dirty="0" smtClean="0"/>
              <a:t>.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0"/>
            <a:ext cx="5580112" cy="274113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91880" cy="28575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8516" y="2780928"/>
            <a:ext cx="1545484" cy="230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1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b="1" dirty="0">
                <a:solidFill>
                  <a:schemeClr val="bg1"/>
                </a:solidFill>
              </a:rPr>
              <a:t>L’ALBUM COMPORTE 2 PARTIES :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ctr"/>
            <a:r>
              <a:rPr lang="fr-FR" dirty="0"/>
              <a:t>La</a:t>
            </a:r>
            <a:r>
              <a:rPr lang="fr-FR" b="1" dirty="0"/>
              <a:t> première partie </a:t>
            </a:r>
            <a:r>
              <a:rPr lang="fr-FR" dirty="0"/>
              <a:t>alterne les pages en noir et blanc et en couleurs. </a:t>
            </a:r>
          </a:p>
          <a:p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algn="ctr"/>
            <a:r>
              <a:rPr lang="fr-FR" dirty="0"/>
              <a:t>Dans la </a:t>
            </a:r>
            <a:r>
              <a:rPr lang="fr-FR" b="1" dirty="0"/>
              <a:t>seconde partie</a:t>
            </a:r>
            <a:r>
              <a:rPr lang="fr-FR" dirty="0"/>
              <a:t>, la famille fait demi-tour poursuivie par </a:t>
            </a:r>
            <a:r>
              <a:rPr lang="fr-FR" dirty="0" smtClean="0"/>
              <a:t>l'ours.</a:t>
            </a:r>
            <a:endParaRPr lang="fr-FR" dirty="0"/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4644008" y="1124744"/>
            <a:ext cx="1728192" cy="64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H="1">
            <a:off x="2915816" y="1124744"/>
            <a:ext cx="1656184" cy="64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 4" descr="IMG_257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662140" y="3490989"/>
            <a:ext cx="2184254" cy="292437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3429000"/>
            <a:ext cx="2457758" cy="136815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4869160"/>
            <a:ext cx="2088232" cy="1741637"/>
          </a:xfrm>
          <a:prstGeom prst="rect">
            <a:avLst/>
          </a:prstGeom>
        </p:spPr>
      </p:pic>
      <p:cxnSp>
        <p:nvCxnSpPr>
          <p:cNvPr id="11" name="Connecteur droit 10"/>
          <p:cNvCxnSpPr/>
          <p:nvPr/>
        </p:nvCxnSpPr>
        <p:spPr>
          <a:xfrm>
            <a:off x="4644008" y="2276872"/>
            <a:ext cx="0" cy="43204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647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39552" y="548680"/>
            <a:ext cx="806489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u="sng" dirty="0" smtClean="0"/>
              <a:t>La </a:t>
            </a:r>
            <a:r>
              <a:rPr lang="fr-FR" sz="2400" b="1" u="sng" dirty="0"/>
              <a:t>première </a:t>
            </a:r>
            <a:r>
              <a:rPr lang="fr-FR" sz="2400" b="1" u="sng" dirty="0" smtClean="0"/>
              <a:t>partie</a:t>
            </a:r>
            <a:endParaRPr lang="fr-FR" b="1" dirty="0" smtClean="0"/>
          </a:p>
          <a:p>
            <a:endParaRPr lang="fr-FR" b="1" dirty="0"/>
          </a:p>
          <a:p>
            <a:pPr marL="285750" indent="-285750">
              <a:buFontTx/>
              <a:buChar char="-"/>
            </a:pPr>
            <a:r>
              <a:rPr lang="fr-FR" dirty="0" smtClean="0"/>
              <a:t>utilise </a:t>
            </a:r>
            <a:r>
              <a:rPr lang="fr-FR" dirty="0"/>
              <a:t>toujours le même refrain </a:t>
            </a:r>
            <a:r>
              <a:rPr lang="fr-FR" dirty="0" smtClean="0"/>
              <a:t>:</a:t>
            </a:r>
          </a:p>
          <a:p>
            <a:endParaRPr lang="fr-FR" dirty="0" smtClean="0"/>
          </a:p>
          <a:p>
            <a:r>
              <a:rPr lang="fr-FR" b="1" dirty="0" smtClean="0">
                <a:solidFill>
                  <a:srgbClr val="0000FF"/>
                </a:solidFill>
              </a:rPr>
              <a:t>	Nous </a:t>
            </a:r>
            <a:r>
              <a:rPr lang="fr-FR" b="1" dirty="0">
                <a:solidFill>
                  <a:srgbClr val="0000FF"/>
                </a:solidFill>
              </a:rPr>
              <a:t>allons à la chasse à l'ours</a:t>
            </a:r>
            <a:r>
              <a:rPr lang="fr-FR" b="1" dirty="0" smtClean="0">
                <a:solidFill>
                  <a:srgbClr val="0000FF"/>
                </a:solidFill>
              </a:rPr>
              <a:t>.</a:t>
            </a:r>
          </a:p>
          <a:p>
            <a:r>
              <a:rPr lang="fr-FR" b="1" dirty="0" smtClean="0">
                <a:solidFill>
                  <a:srgbClr val="0000FF"/>
                </a:solidFill>
              </a:rPr>
              <a:t>	Nous </a:t>
            </a:r>
            <a:r>
              <a:rPr lang="fr-FR" b="1" dirty="0">
                <a:solidFill>
                  <a:srgbClr val="0000FF"/>
                </a:solidFill>
              </a:rPr>
              <a:t>allons en prendre un très gros</a:t>
            </a:r>
            <a:r>
              <a:rPr lang="fr-FR" b="1" dirty="0" smtClean="0">
                <a:solidFill>
                  <a:srgbClr val="0000FF"/>
                </a:solidFill>
              </a:rPr>
              <a:t>.</a:t>
            </a:r>
          </a:p>
          <a:p>
            <a:r>
              <a:rPr lang="fr-FR" b="1" dirty="0" smtClean="0">
                <a:solidFill>
                  <a:srgbClr val="0000FF"/>
                </a:solidFill>
              </a:rPr>
              <a:t>	La </a:t>
            </a:r>
            <a:r>
              <a:rPr lang="fr-FR" b="1" dirty="0">
                <a:solidFill>
                  <a:srgbClr val="0000FF"/>
                </a:solidFill>
              </a:rPr>
              <a:t>vie est belle ! </a:t>
            </a:r>
            <a:endParaRPr lang="fr-FR" b="1" dirty="0" smtClean="0">
              <a:solidFill>
                <a:srgbClr val="0000FF"/>
              </a:solidFill>
            </a:endParaRPr>
          </a:p>
          <a:p>
            <a:r>
              <a:rPr lang="fr-FR" b="1" dirty="0" smtClean="0">
                <a:solidFill>
                  <a:srgbClr val="0000FF"/>
                </a:solidFill>
              </a:rPr>
              <a:t>	Nous </a:t>
            </a:r>
            <a:r>
              <a:rPr lang="fr-FR" b="1" dirty="0">
                <a:solidFill>
                  <a:srgbClr val="0000FF"/>
                </a:solidFill>
              </a:rPr>
              <a:t>n'avons peur de rien</a:t>
            </a:r>
            <a:r>
              <a:rPr lang="fr-FR" b="1" dirty="0" smtClean="0">
                <a:solidFill>
                  <a:srgbClr val="0000FF"/>
                </a:solidFill>
              </a:rPr>
              <a:t>. </a:t>
            </a:r>
          </a:p>
          <a:p>
            <a:pPr algn="ctr"/>
            <a:endParaRPr lang="fr-FR" b="1" i="1" dirty="0" smtClean="0">
              <a:solidFill>
                <a:srgbClr val="0000FF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dirty="0" smtClean="0"/>
              <a:t>puis </a:t>
            </a:r>
            <a:r>
              <a:rPr lang="fr-FR" dirty="0"/>
              <a:t>la nouvelle situation à affronter est annoncée avec toujours cette même </a:t>
            </a:r>
            <a:r>
              <a:rPr lang="fr-FR" dirty="0" smtClean="0"/>
              <a:t>musique :</a:t>
            </a:r>
          </a:p>
          <a:p>
            <a:pPr marL="285750" indent="-285750">
              <a:buFontTx/>
              <a:buChar char="-"/>
            </a:pPr>
            <a:endParaRPr lang="fr-FR" dirty="0" smtClean="0"/>
          </a:p>
          <a:p>
            <a:pPr algn="r"/>
            <a:r>
              <a:rPr lang="fr-FR" b="1" dirty="0" smtClean="0">
                <a:solidFill>
                  <a:srgbClr val="0000FF"/>
                </a:solidFill>
              </a:rPr>
              <a:t> On </a:t>
            </a:r>
            <a:r>
              <a:rPr lang="fr-FR" b="1" dirty="0">
                <a:solidFill>
                  <a:srgbClr val="0000FF"/>
                </a:solidFill>
              </a:rPr>
              <a:t>ne peut pas passer dessus</a:t>
            </a:r>
            <a:r>
              <a:rPr lang="fr-FR" b="1" dirty="0" smtClean="0">
                <a:solidFill>
                  <a:srgbClr val="0000FF"/>
                </a:solidFill>
              </a:rPr>
              <a:t>.</a:t>
            </a:r>
          </a:p>
          <a:p>
            <a:pPr algn="r"/>
            <a:r>
              <a:rPr lang="fr-FR" b="1" dirty="0" smtClean="0">
                <a:solidFill>
                  <a:srgbClr val="0000FF"/>
                </a:solidFill>
              </a:rPr>
              <a:t> </a:t>
            </a:r>
            <a:r>
              <a:rPr lang="fr-FR" b="1" dirty="0">
                <a:solidFill>
                  <a:srgbClr val="0000FF"/>
                </a:solidFill>
              </a:rPr>
              <a:t>On ne peut pas passer dessous</a:t>
            </a:r>
            <a:r>
              <a:rPr lang="fr-FR" b="1" dirty="0" smtClean="0">
                <a:solidFill>
                  <a:srgbClr val="0000FF"/>
                </a:solidFill>
              </a:rPr>
              <a:t>.</a:t>
            </a:r>
          </a:p>
          <a:p>
            <a:pPr algn="r"/>
            <a:r>
              <a:rPr lang="fr-FR" b="1" dirty="0" smtClean="0">
                <a:solidFill>
                  <a:srgbClr val="0000FF"/>
                </a:solidFill>
              </a:rPr>
              <a:t> </a:t>
            </a:r>
          </a:p>
          <a:p>
            <a:r>
              <a:rPr lang="fr-FR" b="1" dirty="0" smtClean="0">
                <a:solidFill>
                  <a:srgbClr val="0000FF"/>
                </a:solidFill>
              </a:rPr>
              <a:t>						     Allons</a:t>
            </a:r>
            <a:r>
              <a:rPr lang="fr-FR" b="1" dirty="0">
                <a:solidFill>
                  <a:srgbClr val="0000FF"/>
                </a:solidFill>
              </a:rPr>
              <a:t>-y ! </a:t>
            </a:r>
            <a:endParaRPr lang="fr-FR" b="1" dirty="0" smtClean="0">
              <a:solidFill>
                <a:srgbClr val="0000FF"/>
              </a:solidFill>
            </a:endParaRPr>
          </a:p>
          <a:p>
            <a:pPr algn="r"/>
            <a:r>
              <a:rPr lang="fr-FR" b="1" dirty="0" smtClean="0">
                <a:solidFill>
                  <a:srgbClr val="0000FF"/>
                </a:solidFill>
              </a:rPr>
              <a:t>Il </a:t>
            </a:r>
            <a:r>
              <a:rPr lang="fr-FR" b="1" dirty="0">
                <a:solidFill>
                  <a:srgbClr val="0000FF"/>
                </a:solidFill>
              </a:rPr>
              <a:t>n'y a plus qu'à la traverser </a:t>
            </a:r>
            <a:r>
              <a:rPr lang="fr-FR" b="1" dirty="0" smtClean="0">
                <a:solidFill>
                  <a:srgbClr val="0000FF"/>
                </a:solidFill>
              </a:rPr>
              <a:t>! </a:t>
            </a:r>
          </a:p>
          <a:p>
            <a:pPr algn="ctr"/>
            <a:endParaRPr lang="fr-FR" sz="1400" b="1" dirty="0"/>
          </a:p>
          <a:p>
            <a:pPr algn="r"/>
            <a:r>
              <a:rPr lang="fr-FR" dirty="0"/>
              <a:t>	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10671">
            <a:off x="480764" y="3996430"/>
            <a:ext cx="1428823" cy="117702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1124744"/>
            <a:ext cx="1476878" cy="80367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908720"/>
            <a:ext cx="1523313" cy="99898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6" y="1700808"/>
            <a:ext cx="1503518" cy="82056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3426">
            <a:off x="5698859" y="1892192"/>
            <a:ext cx="1053992" cy="118813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25775">
            <a:off x="1881071" y="4115787"/>
            <a:ext cx="1679724" cy="118953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872" y="3789040"/>
            <a:ext cx="1557908" cy="128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14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8690"/>
            <a:ext cx="6466036" cy="591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4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67544" y="476672"/>
            <a:ext cx="82809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u="sng" dirty="0"/>
              <a:t>Dans la seconde partie</a:t>
            </a:r>
            <a:r>
              <a:rPr lang="fr-FR" sz="2400" b="1" u="sng" dirty="0" smtClean="0"/>
              <a:t>,</a:t>
            </a:r>
          </a:p>
          <a:p>
            <a:endParaRPr lang="fr-FR" dirty="0"/>
          </a:p>
          <a:p>
            <a:pPr algn="ctr"/>
            <a:r>
              <a:rPr lang="fr-FR" dirty="0" smtClean="0"/>
              <a:t> La </a:t>
            </a:r>
            <a:r>
              <a:rPr lang="fr-FR" dirty="0"/>
              <a:t>famille fait demi-tour poursuivie par l'ours. </a:t>
            </a:r>
            <a:endParaRPr lang="fr-FR" dirty="0" smtClean="0"/>
          </a:p>
          <a:p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 smtClean="0"/>
              <a:t>Sur </a:t>
            </a:r>
            <a:r>
              <a:rPr lang="fr-FR" dirty="0"/>
              <a:t>deux pages, les six péripéties sont traversées en sens inverse</a:t>
            </a:r>
            <a:r>
              <a:rPr lang="fr-FR" dirty="0" smtClean="0"/>
              <a:t>.</a:t>
            </a:r>
          </a:p>
          <a:p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smtClean="0"/>
              <a:t>Le </a:t>
            </a:r>
            <a:r>
              <a:rPr lang="fr-FR" dirty="0"/>
              <a:t>texte reprend les onomatopées précédées d'une injonction </a:t>
            </a:r>
            <a:endParaRPr lang="fr-FR" dirty="0" smtClean="0"/>
          </a:p>
          <a:p>
            <a:pPr algn="ctr"/>
            <a:r>
              <a:rPr lang="fr-FR" b="1" dirty="0" smtClean="0">
                <a:solidFill>
                  <a:srgbClr val="0000FF"/>
                </a:solidFill>
              </a:rPr>
              <a:t>« Vite </a:t>
            </a:r>
            <a:r>
              <a:rPr lang="fr-FR" b="1" dirty="0">
                <a:solidFill>
                  <a:srgbClr val="0000FF"/>
                </a:solidFill>
              </a:rPr>
              <a:t>! Sortons de la grotte ! Petit </a:t>
            </a:r>
            <a:r>
              <a:rPr lang="fr-FR" b="1" dirty="0" err="1">
                <a:solidFill>
                  <a:srgbClr val="0000FF"/>
                </a:solidFill>
              </a:rPr>
              <a:t>petat</a:t>
            </a:r>
            <a:r>
              <a:rPr lang="fr-FR" b="1" dirty="0">
                <a:solidFill>
                  <a:srgbClr val="0000FF"/>
                </a:solidFill>
              </a:rPr>
              <a:t> ! Petit </a:t>
            </a:r>
            <a:r>
              <a:rPr lang="fr-FR" b="1" dirty="0" err="1">
                <a:solidFill>
                  <a:srgbClr val="0000FF"/>
                </a:solidFill>
              </a:rPr>
              <a:t>petat</a:t>
            </a:r>
            <a:r>
              <a:rPr lang="fr-FR" b="1" dirty="0">
                <a:solidFill>
                  <a:srgbClr val="0000FF"/>
                </a:solidFill>
              </a:rPr>
              <a:t> </a:t>
            </a:r>
            <a:r>
              <a:rPr lang="fr-FR" b="1" dirty="0" smtClean="0">
                <a:solidFill>
                  <a:srgbClr val="0000FF"/>
                </a:solidFill>
              </a:rPr>
              <a:t>!</a:t>
            </a:r>
            <a:r>
              <a:rPr lang="fr-FR" b="1" dirty="0" smtClean="0"/>
              <a:t> </a:t>
            </a:r>
            <a:r>
              <a:rPr lang="fr-FR" b="1" dirty="0" smtClean="0">
                <a:solidFill>
                  <a:srgbClr val="0000FF"/>
                </a:solidFill>
              </a:rPr>
              <a:t>»</a:t>
            </a:r>
            <a:r>
              <a:rPr lang="fr-FR" b="1" dirty="0" smtClean="0"/>
              <a:t> </a:t>
            </a:r>
          </a:p>
          <a:p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smtClean="0"/>
              <a:t>Sur </a:t>
            </a:r>
            <a:r>
              <a:rPr lang="fr-FR" dirty="0"/>
              <a:t>ces pages, l'illustration et le texte jouent ensemble pour réveiller le conteur qui sommeille en chaque adulte, nous nous emparons d'une frénésie inexpliquée et arrivons à la fin de l'histoire aussi </a:t>
            </a:r>
            <a:r>
              <a:rPr lang="fr-FR" dirty="0" err="1"/>
              <a:t>essouflés</a:t>
            </a:r>
            <a:r>
              <a:rPr lang="fr-FR" dirty="0"/>
              <a:t> que les héros</a:t>
            </a:r>
            <a:r>
              <a:rPr lang="fr-FR" dirty="0" smtClean="0"/>
              <a:t>.</a:t>
            </a:r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pic>
        <p:nvPicPr>
          <p:cNvPr id="3" name="Image 2" descr="IMG_257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984159" y="3640579"/>
            <a:ext cx="2151351" cy="2880322"/>
          </a:xfrm>
          <a:prstGeom prst="rect">
            <a:avLst/>
          </a:prstGeom>
        </p:spPr>
      </p:pic>
      <p:pic>
        <p:nvPicPr>
          <p:cNvPr id="4" name="Image 3" descr="IMG_257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804570" y="3700487"/>
            <a:ext cx="2115425" cy="272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2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88640"/>
            <a:ext cx="2159620" cy="607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99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08827">
            <a:off x="6818213" y="5173458"/>
            <a:ext cx="1899546" cy="146176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32869">
            <a:off x="3468207" y="5074233"/>
            <a:ext cx="2141042" cy="142476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75160">
            <a:off x="710626" y="4866735"/>
            <a:ext cx="2261644" cy="154545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83568" y="404664"/>
            <a:ext cx="7560840" cy="4278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sz="2800" b="1" u="sng" dirty="0" smtClean="0"/>
              <a:t>Dans </a:t>
            </a:r>
            <a:r>
              <a:rPr lang="fr-FR" sz="2800" b="1" u="sng" dirty="0"/>
              <a:t>l’album animé </a:t>
            </a:r>
            <a:r>
              <a:rPr lang="fr-FR" sz="2800" b="1" u="sng" dirty="0" smtClean="0"/>
              <a:t>:</a:t>
            </a:r>
          </a:p>
          <a:p>
            <a:endParaRPr lang="fr-FR" sz="2800" b="1" dirty="0"/>
          </a:p>
          <a:p>
            <a:pPr marL="285750" indent="-285750">
              <a:buFontTx/>
              <a:buChar char="-"/>
            </a:pPr>
            <a:r>
              <a:rPr lang="fr-FR" dirty="0"/>
              <a:t>Les pages en couleur sont animées, </a:t>
            </a:r>
            <a:endParaRPr lang="fr-FR" dirty="0" smtClean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L'illustration utilise alors des vignettes, et des languettes permettent de déplacer soit l'ours soit la famille. </a:t>
            </a:r>
            <a:endParaRPr lang="fr-FR" dirty="0" smtClean="0"/>
          </a:p>
          <a:p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L</a:t>
            </a:r>
            <a:r>
              <a:rPr lang="fr-FR" dirty="0" smtClean="0"/>
              <a:t>e </a:t>
            </a:r>
            <a:r>
              <a:rPr lang="fr-FR" dirty="0"/>
              <a:t>décor et les personnages sont en relief, le tout peut être activé par des languettes produisant un son adapté à la situation. Ainsi la prairie fait "Flou, Flou", chaque décor est parsemé d'onomatopées. </a:t>
            </a:r>
          </a:p>
          <a:p>
            <a:endParaRPr lang="fr-FR" dirty="0"/>
          </a:p>
          <a:p>
            <a:pPr algn="ctr"/>
            <a:r>
              <a:rPr lang="fr-FR" b="1" i="1" dirty="0">
                <a:solidFill>
                  <a:srgbClr val="0000FF"/>
                </a:solidFill>
              </a:rPr>
              <a:t>Par les différents contacts visuels, sonores et tactiles, l'enfant investit la page entière et découvre un autre aspect du livre : le jeu.</a:t>
            </a:r>
          </a:p>
        </p:txBody>
      </p:sp>
    </p:spTree>
    <p:extLst>
      <p:ext uri="{BB962C8B-B14F-4D97-AF65-F5344CB8AC3E}">
        <p14:creationId xmlns:p14="http://schemas.microsoft.com/office/powerpoint/2010/main" val="305901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tb5iYcBF5pNknMcsH5Nw4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ivre relié">
  <a:themeElements>
    <a:clrScheme name="Livre relié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Livre relié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Livre relié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Livre relié.thmx</Template>
  <TotalTime>0</TotalTime>
  <Words>1137</Words>
  <Application>Microsoft Office PowerPoint</Application>
  <PresentationFormat>Affichage à l'écran (4:3)</PresentationFormat>
  <Paragraphs>305</Paragraphs>
  <Slides>39</Slides>
  <Notes>7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0" baseType="lpstr">
      <vt:lpstr>Livre relié</vt:lpstr>
      <vt:lpstr>Rencontre Maternelles</vt:lpstr>
      <vt:lpstr>  « La chasse à l’ours »</vt:lpstr>
      <vt:lpstr>L’HISTOIRE</vt:lpstr>
      <vt:lpstr>L’ALBUM COMPORTE 2 PARTIES :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Ne perdez pas de temps !!!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Imagination et Création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   6 ATELIERS :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 pour votre attention 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modified xsi:type="dcterms:W3CDTF">2016-06-15T10:26:48Z</dcterms:modified>
</cp:coreProperties>
</file>