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3" r:id="rId5"/>
    <p:sldId id="266" r:id="rId6"/>
    <p:sldId id="268" r:id="rId7"/>
    <p:sldId id="270" r:id="rId8"/>
    <p:sldId id="267" r:id="rId9"/>
    <p:sldId id="27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0" d="100"/>
          <a:sy n="70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AA5A-981D-4701-B4DC-FFCDC5187D79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DDE4-0636-4776-86E9-EF6076184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dirty="0" smtClean="0">
                <a:solidFill>
                  <a:schemeClr val="accent6">
                    <a:lumMod val="50000"/>
                  </a:schemeClr>
                </a:solidFill>
              </a:rPr>
              <a:t>La Petite Poule Rousse</a:t>
            </a:r>
            <a:br>
              <a:rPr lang="fr-FR" sz="6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z="1800" dirty="0" smtClean="0"/>
              <a:t>travail effectué avec des PS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Byron Barton</a:t>
            </a:r>
          </a:p>
          <a:p>
            <a:pPr algn="r"/>
            <a:r>
              <a:rPr lang="fr-FR" dirty="0" smtClean="0">
                <a:solidFill>
                  <a:schemeClr val="tx1"/>
                </a:solidFill>
              </a:rPr>
              <a:t>Ed. L’école des Loisirs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lebazardemarie.e-monsite.com/medias/images/petite-poule-rousse-bart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28674"/>
            <a:ext cx="3024336" cy="305651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u="sng" dirty="0" smtClean="0">
                <a:solidFill>
                  <a:srgbClr val="00B050"/>
                </a:solidFill>
              </a:rPr>
              <a:t>Compétences langagières travaillées</a:t>
            </a:r>
            <a:endParaRPr lang="fr-FR" sz="3200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Comprendre, acquérir, utiliser un vocabulaire pertinent</a:t>
            </a:r>
          </a:p>
          <a:p>
            <a:r>
              <a:rPr lang="fr-FR" dirty="0" smtClean="0"/>
              <a:t>Produire des phrases : </a:t>
            </a:r>
          </a:p>
          <a:p>
            <a:pPr lvl="1"/>
            <a:r>
              <a:rPr lang="fr-FR" dirty="0" smtClean="0"/>
              <a:t>Utiliser une structure syntaxique</a:t>
            </a:r>
          </a:p>
          <a:p>
            <a:pPr lvl="1"/>
            <a:r>
              <a:rPr lang="fr-FR" dirty="0" smtClean="0"/>
              <a:t>Raconter une histoire avec le support de l’album</a:t>
            </a:r>
          </a:p>
          <a:p>
            <a:r>
              <a:rPr lang="fr-FR" dirty="0" smtClean="0"/>
              <a:t>Verbaliser des observations 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dirty="0" smtClean="0">
                <a:solidFill>
                  <a:srgbClr val="00B050"/>
                </a:solidFill>
              </a:rPr>
              <a:t>Séquences langage</a:t>
            </a:r>
            <a:endParaRPr lang="fr-FR" sz="3600" u="sng" dirty="0">
              <a:solidFill>
                <a:srgbClr val="00B05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b="1" u="sng" dirty="0" smtClean="0"/>
              <a:t>Présentation de l’album en petit groupe </a:t>
            </a:r>
            <a:r>
              <a:rPr lang="fr-FR" dirty="0" smtClean="0"/>
              <a:t>: travail sur la couverture (émissions d’hypothèses), qui? Quoi? Où? Et lecture avec la boîte à album classe.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u="sng" dirty="0" smtClean="0"/>
              <a:t>Travail sur les noms </a:t>
            </a:r>
            <a:r>
              <a:rPr lang="fr-FR" dirty="0" smtClean="0"/>
              <a:t>: (avec 1 boîte à histoire par élève)</a:t>
            </a:r>
          </a:p>
          <a:p>
            <a:pPr marL="514350" indent="-514350" algn="just"/>
            <a:r>
              <a:rPr lang="fr-FR" dirty="0" smtClean="0"/>
              <a:t>Personnages : plumes, poils, nombre pattes, bec, couleur, cri</a:t>
            </a:r>
          </a:p>
          <a:p>
            <a:pPr marL="514350" indent="-514350" algn="just"/>
            <a:r>
              <a:rPr lang="fr-FR" dirty="0" smtClean="0"/>
              <a:t>Du grain de blé à la farine (avec grains, épis, mixer)</a:t>
            </a:r>
          </a:p>
          <a:p>
            <a:pPr marL="514350" indent="-514350" algn="just">
              <a:buNone/>
            </a:pPr>
            <a:endParaRPr lang="fr-FR" dirty="0"/>
          </a:p>
          <a:p>
            <a:pPr marL="514350" indent="-514350" algn="just">
              <a:buNone/>
            </a:pPr>
            <a:endParaRPr lang="fr-F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514350" indent="-514350" algn="just">
              <a:buNone/>
            </a:pPr>
            <a:r>
              <a:rPr lang="fr-FR" b="1" dirty="0" smtClean="0"/>
              <a:t>3. </a:t>
            </a:r>
            <a:r>
              <a:rPr lang="fr-FR" b="1" u="sng" dirty="0"/>
              <a:t>I</a:t>
            </a:r>
            <a:r>
              <a:rPr lang="fr-FR" b="1" u="sng" dirty="0" smtClean="0"/>
              <a:t>ntroduction des verbes</a:t>
            </a:r>
            <a:r>
              <a:rPr lang="fr-FR" dirty="0" smtClean="0"/>
              <a:t>: (avec 1 boîte à histoire par élève)</a:t>
            </a:r>
          </a:p>
          <a:p>
            <a:pPr marL="514350" indent="-514350" algn="just">
              <a:buNone/>
            </a:pPr>
            <a:r>
              <a:rPr lang="fr-FR" dirty="0" smtClean="0"/>
              <a:t>Que fait la poule avec les grains de blé? </a:t>
            </a:r>
          </a:p>
          <a:p>
            <a:pPr marL="514350" indent="-514350" algn="just">
              <a:buNone/>
            </a:pPr>
            <a:endParaRPr lang="fr-FR" dirty="0" smtClean="0"/>
          </a:p>
          <a:p>
            <a:pPr marL="514350" indent="-514350" algn="just">
              <a:buNone/>
            </a:pPr>
            <a:r>
              <a:rPr lang="fr-FR" b="1" dirty="0" smtClean="0"/>
              <a:t>4. </a:t>
            </a:r>
            <a:r>
              <a:rPr lang="fr-FR" b="1" u="sng" dirty="0" smtClean="0"/>
              <a:t>Raconter l’histoire avec l’aide d’images séquentielles</a:t>
            </a:r>
          </a:p>
          <a:p>
            <a:pPr marL="514350" indent="-514350" algn="just">
              <a:buNone/>
            </a:pPr>
            <a:endParaRPr lang="fr-FR" b="1" u="sng" dirty="0"/>
          </a:p>
          <a:p>
            <a:pPr marL="514350" indent="-514350" algn="just">
              <a:buNone/>
            </a:pPr>
            <a:r>
              <a:rPr lang="fr-FR" b="1" dirty="0" smtClean="0"/>
              <a:t>5. </a:t>
            </a:r>
            <a:r>
              <a:rPr lang="fr-FR" b="1" u="sng" dirty="0" smtClean="0"/>
              <a:t>Évaluation </a:t>
            </a:r>
            <a:r>
              <a:rPr lang="fr-FR" b="1" dirty="0" smtClean="0"/>
              <a:t>: </a:t>
            </a:r>
            <a:r>
              <a:rPr lang="fr-FR" dirty="0" smtClean="0"/>
              <a:t>Raconter l’histoire avec l’aide d’images séquentielles avec mots de la liste en rouge</a:t>
            </a:r>
          </a:p>
          <a:p>
            <a:pPr marL="514350" indent="-514350" algn="just">
              <a:buNone/>
            </a:pPr>
            <a:endParaRPr lang="fr-F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8018"/>
          </a:xfrm>
        </p:spPr>
        <p:txBody>
          <a:bodyPr>
            <a:normAutofit fontScale="90000"/>
          </a:bodyPr>
          <a:lstStyle/>
          <a:p>
            <a:endParaRPr lang="fr-FR" sz="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0"/>
          <a:ext cx="8229600" cy="625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verbes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adjectifs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connecteurs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Picorer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Caqueter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Grogner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Miauler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Cancaner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Planter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Germer, pousser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Couper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Faucher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Battre 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Taper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Ecraser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moudre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Manger </a:t>
                      </a:r>
                    </a:p>
                    <a:p>
                      <a:endParaRPr lang="fr-FR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Cochon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Chat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Canard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Poule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Poussins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Coq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Plumes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Poils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Bec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Pattes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Grain de blé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Epi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Brouette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Farine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Pain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Four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Documentaire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Album </a:t>
                      </a:r>
                    </a:p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Petite / petit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Moyen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Grand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Rousse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Blanc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Rose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Jaune </a:t>
                      </a:r>
                    </a:p>
                    <a:p>
                      <a:endParaRPr lang="fr-F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était une fois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jour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Ensuite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Alors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</a:p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215008" y="548680"/>
            <a:ext cx="8928992" cy="5544616"/>
          </a:xfrm>
        </p:spPr>
        <p:txBody>
          <a:bodyPr>
            <a:normAutofit lnSpcReduction="10000"/>
          </a:bodyPr>
          <a:lstStyle/>
          <a:p>
            <a:r>
              <a:rPr lang="fr-FR" u="sng" dirty="0"/>
              <a:t>Modèles syntaxiques</a:t>
            </a:r>
            <a:endParaRPr lang="fr-FR" dirty="0"/>
          </a:p>
          <a:p>
            <a:pPr>
              <a:buNone/>
            </a:pPr>
            <a:r>
              <a:rPr lang="fr-FR" dirty="0"/>
              <a:t>« Et c’est ce qu’elle fit. »</a:t>
            </a:r>
          </a:p>
          <a:p>
            <a:pPr>
              <a:buNone/>
            </a:pPr>
            <a:r>
              <a:rPr lang="fr-FR" dirty="0"/>
              <a:t>« Pas moi »</a:t>
            </a:r>
            <a:r>
              <a:rPr lang="fr-FR" b="1" u="sng" dirty="0"/>
              <a:t> </a:t>
            </a:r>
            <a:endParaRPr lang="fr-FR" dirty="0"/>
          </a:p>
          <a:p>
            <a:r>
              <a:rPr lang="fr-FR" b="1" u="sng" dirty="0"/>
              <a:t>Maison : </a:t>
            </a:r>
            <a:endParaRPr lang="fr-FR" dirty="0"/>
          </a:p>
          <a:p>
            <a:pPr>
              <a:buNone/>
            </a:pPr>
            <a:r>
              <a:rPr lang="fr-FR" dirty="0"/>
              <a:t>Toit, tuiles, murs, fenêtre, cheminée, porte, barrière</a:t>
            </a:r>
          </a:p>
          <a:p>
            <a:r>
              <a:rPr lang="fr-FR" b="1" u="sng" dirty="0"/>
              <a:t>Formes : </a:t>
            </a:r>
            <a:endParaRPr lang="fr-FR" dirty="0"/>
          </a:p>
          <a:p>
            <a:pPr>
              <a:buNone/>
            </a:pPr>
            <a:r>
              <a:rPr lang="fr-FR" dirty="0"/>
              <a:t>Triangle, carrés, rectangles, cercles</a:t>
            </a:r>
          </a:p>
          <a:p>
            <a:r>
              <a:rPr lang="fr-FR" b="1" u="sng" dirty="0"/>
              <a:t>Pain : </a:t>
            </a:r>
            <a:endParaRPr lang="fr-FR" dirty="0"/>
          </a:p>
          <a:p>
            <a:pPr>
              <a:buNone/>
            </a:pPr>
            <a:r>
              <a:rPr lang="fr-FR" dirty="0"/>
              <a:t>Mie, croûte, croûton, quignon, boulangerie</a:t>
            </a:r>
          </a:p>
          <a:p>
            <a:pPr>
              <a:buNone/>
            </a:pPr>
            <a:r>
              <a:rPr lang="fr-FR" dirty="0"/>
              <a:t>Farine, levure, gonfler</a:t>
            </a:r>
          </a:p>
          <a:p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B050"/>
                </a:solidFill>
              </a:rPr>
              <a:t>Traces 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fr-FR" b="1" dirty="0" smtClean="0"/>
              <a:t>Boîte album </a:t>
            </a:r>
            <a:r>
              <a:rPr lang="fr-FR" dirty="0" smtClean="0"/>
              <a:t>dans la bibliothèque de la classe </a:t>
            </a:r>
            <a:r>
              <a:rPr lang="fr-FR" i="1" dirty="0" smtClean="0"/>
              <a:t>(mémoire permanente)</a:t>
            </a:r>
          </a:p>
          <a:p>
            <a:r>
              <a:rPr lang="fr-FR" b="1" dirty="0" smtClean="0"/>
              <a:t>Musée de la classe </a:t>
            </a:r>
            <a:r>
              <a:rPr lang="fr-FR" i="1" dirty="0" smtClean="0"/>
              <a:t>(mémoire ponctuelle , le temps du projet)</a:t>
            </a:r>
          </a:p>
          <a:p>
            <a:pPr lvl="1"/>
            <a:r>
              <a:rPr lang="fr-FR" dirty="0" smtClean="0"/>
              <a:t>Photos réel poule + œuf, caille + œuf, poussins, coq</a:t>
            </a:r>
          </a:p>
          <a:p>
            <a:pPr lvl="1"/>
            <a:r>
              <a:rPr lang="fr-FR" dirty="0" smtClean="0"/>
              <a:t>Fiente</a:t>
            </a:r>
          </a:p>
          <a:p>
            <a:pPr lvl="1"/>
            <a:r>
              <a:rPr lang="fr-FR" dirty="0" smtClean="0"/>
              <a:t>plumes diverses</a:t>
            </a:r>
          </a:p>
          <a:p>
            <a:pPr lvl="1"/>
            <a:r>
              <a:rPr lang="fr-FR" dirty="0" smtClean="0"/>
              <a:t>Coquetier, mouillettes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>
              <a:buNone/>
            </a:pPr>
            <a:endParaRPr lang="fr-FR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u="sng" dirty="0" smtClean="0">
                <a:solidFill>
                  <a:srgbClr val="00B050"/>
                </a:solidFill>
              </a:rPr>
              <a:t>Livres en réseau</a:t>
            </a:r>
            <a:endParaRPr lang="fr-FR" sz="3200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u="sng" dirty="0" smtClean="0"/>
              <a:t>Albums : </a:t>
            </a:r>
          </a:p>
          <a:p>
            <a:pPr lvl="1"/>
            <a:r>
              <a:rPr lang="fr-FR" dirty="0" smtClean="0"/>
              <a:t>« Je Vais te Manger », </a:t>
            </a:r>
            <a:r>
              <a:rPr lang="fr-FR" i="1" dirty="0" smtClean="0"/>
              <a:t>R. Waring, C. </a:t>
            </a:r>
            <a:r>
              <a:rPr lang="fr-FR" i="1" dirty="0" err="1" smtClean="0"/>
              <a:t>Jayne</a:t>
            </a:r>
            <a:r>
              <a:rPr lang="fr-FR" i="1" dirty="0" smtClean="0"/>
              <a:t>, </a:t>
            </a:r>
            <a:r>
              <a:rPr lang="fr-FR" i="1" dirty="0" err="1" smtClean="0"/>
              <a:t>ed</a:t>
            </a:r>
            <a:r>
              <a:rPr lang="fr-FR" i="1" dirty="0" smtClean="0"/>
              <a:t>. Milan</a:t>
            </a:r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Pou-poule</a:t>
            </a:r>
            <a:r>
              <a:rPr lang="fr-FR" dirty="0" smtClean="0"/>
              <a:t>», </a:t>
            </a:r>
            <a:r>
              <a:rPr lang="fr-FR" i="1" dirty="0" err="1" smtClean="0"/>
              <a:t>Loufane</a:t>
            </a:r>
            <a:r>
              <a:rPr lang="fr-FR" i="1" dirty="0" smtClean="0"/>
              <a:t>, </a:t>
            </a:r>
            <a:r>
              <a:rPr lang="fr-FR" i="1" dirty="0" err="1" smtClean="0"/>
              <a:t>ed</a:t>
            </a:r>
            <a:r>
              <a:rPr lang="fr-FR" i="1" dirty="0" smtClean="0"/>
              <a:t>. L’Ecole des Loisirs</a:t>
            </a:r>
          </a:p>
          <a:p>
            <a:pPr lvl="1"/>
            <a:r>
              <a:rPr lang="fr-FR" i="1" dirty="0" smtClean="0"/>
              <a:t>« La Petite Poule Rousse », P. </a:t>
            </a:r>
            <a:r>
              <a:rPr lang="fr-FR" i="1" dirty="0" err="1" smtClean="0"/>
              <a:t>Deyle</a:t>
            </a:r>
            <a:r>
              <a:rPr lang="fr-FR" i="1" dirty="0" smtClean="0"/>
              <a:t>, C. </a:t>
            </a:r>
            <a:r>
              <a:rPr lang="fr-FR" i="1" dirty="0" err="1" smtClean="0"/>
              <a:t>Hudrisier</a:t>
            </a:r>
            <a:r>
              <a:rPr lang="fr-FR" i="1" dirty="0" smtClean="0"/>
              <a:t>, </a:t>
            </a:r>
            <a:r>
              <a:rPr lang="fr-FR" i="1" dirty="0" err="1" smtClean="0"/>
              <a:t>ed</a:t>
            </a:r>
            <a:r>
              <a:rPr lang="fr-FR" i="1" dirty="0" smtClean="0"/>
              <a:t>. Didier Jeunesse</a:t>
            </a:r>
          </a:p>
          <a:p>
            <a:pPr lvl="1"/>
            <a:r>
              <a:rPr lang="fr-FR" i="1" dirty="0" smtClean="0"/>
              <a:t>«  La Petite Poule Rousse », </a:t>
            </a:r>
            <a:r>
              <a:rPr lang="fr-FR" i="1" dirty="0" err="1" smtClean="0"/>
              <a:t>ed</a:t>
            </a:r>
            <a:r>
              <a:rPr lang="fr-FR" i="1" dirty="0" smtClean="0"/>
              <a:t>. Milan</a:t>
            </a:r>
          </a:p>
          <a:p>
            <a:pPr>
              <a:buNone/>
            </a:pPr>
            <a:endParaRPr lang="fr-FR" dirty="0"/>
          </a:p>
          <a:p>
            <a:r>
              <a:rPr lang="fr-FR" b="1" u="sng" dirty="0" smtClean="0"/>
              <a:t>Documentaires : </a:t>
            </a:r>
          </a:p>
          <a:p>
            <a:pPr lvl="1"/>
            <a:r>
              <a:rPr lang="fr-FR" dirty="0" smtClean="0"/>
              <a:t>« De l’Œuf à la Poule », </a:t>
            </a:r>
            <a:r>
              <a:rPr lang="fr-FR" i="1" dirty="0" err="1" smtClean="0"/>
              <a:t>ed</a:t>
            </a:r>
            <a:r>
              <a:rPr lang="fr-FR" i="1" dirty="0" smtClean="0"/>
              <a:t>. Milan</a:t>
            </a:r>
          </a:p>
          <a:p>
            <a:pPr lvl="1"/>
            <a:r>
              <a:rPr lang="fr-FR" dirty="0" smtClean="0"/>
              <a:t>« l’Œuf et le Poussin », </a:t>
            </a:r>
            <a:r>
              <a:rPr lang="fr-FR" i="1" dirty="0" smtClean="0"/>
              <a:t>coll. Clin d’Œil</a:t>
            </a:r>
          </a:p>
          <a:p>
            <a:pPr lvl="1"/>
            <a:r>
              <a:rPr lang="fr-FR" i="1" dirty="0" smtClean="0"/>
              <a:t>« l’Œuf », coll. Mes Premières Découvertes, </a:t>
            </a:r>
            <a:r>
              <a:rPr lang="fr-FR" i="1" dirty="0" err="1" smtClean="0"/>
              <a:t>ed</a:t>
            </a:r>
            <a:r>
              <a:rPr lang="fr-FR" i="1" dirty="0" smtClean="0"/>
              <a:t>. Gallimard</a:t>
            </a:r>
          </a:p>
          <a:p>
            <a:pPr lvl="1"/>
            <a:endParaRPr lang="fr-FR" i="1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B050"/>
                </a:solidFill>
              </a:rPr>
              <a:t>Éléments de la boîte à langage individuelle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fr-FR" sz="2800" dirty="0" smtClean="0"/>
              <a:t>Marottes avec les personnages (recto : personnages de l’album, verso : « vrai » animal, cf. doc annexe)</a:t>
            </a:r>
          </a:p>
          <a:p>
            <a:pPr algn="just"/>
            <a:r>
              <a:rPr lang="fr-FR" sz="2800" dirty="0" smtClean="0"/>
              <a:t>Plumes</a:t>
            </a:r>
          </a:p>
          <a:p>
            <a:pPr algn="just"/>
            <a:r>
              <a:rPr lang="fr-FR" sz="2800" dirty="0" smtClean="0"/>
              <a:t>Morceau de fourrure (pour les poils du chat)</a:t>
            </a:r>
          </a:p>
          <a:p>
            <a:pPr algn="just"/>
            <a:r>
              <a:rPr lang="fr-FR" sz="2800" dirty="0" smtClean="0"/>
              <a:t>Grains de blé dans un petit pot bébé</a:t>
            </a:r>
          </a:p>
          <a:p>
            <a:pPr algn="just"/>
            <a:r>
              <a:rPr lang="fr-FR" sz="2800" dirty="0" smtClean="0"/>
              <a:t>Épi de blé</a:t>
            </a:r>
          </a:p>
          <a:p>
            <a:pPr algn="just"/>
            <a:r>
              <a:rPr lang="fr-FR" sz="2800" dirty="0" smtClean="0"/>
              <a:t>Farine dans un petit pot bébé</a:t>
            </a:r>
          </a:p>
          <a:p>
            <a:pPr algn="just"/>
            <a:r>
              <a:rPr lang="fr-FR" sz="2800" dirty="0" smtClean="0"/>
              <a:t>Morceau </a:t>
            </a:r>
            <a:r>
              <a:rPr lang="fr-FR" sz="2800" smtClean="0"/>
              <a:t>de pain</a:t>
            </a:r>
          </a:p>
          <a:p>
            <a:pPr algn="just"/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302</Words>
  <Application>Microsoft Office PowerPoint</Application>
  <PresentationFormat>Affichage à l'écran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La Petite Poule Rousse travail effectué avec des PS</vt:lpstr>
      <vt:lpstr>Compétences langagières travaillées</vt:lpstr>
      <vt:lpstr>Séquences langage</vt:lpstr>
      <vt:lpstr>  </vt:lpstr>
      <vt:lpstr>Présentation PowerPoint</vt:lpstr>
      <vt:lpstr>Présentation PowerPoint</vt:lpstr>
      <vt:lpstr>Traces </vt:lpstr>
      <vt:lpstr>Livres en réseau</vt:lpstr>
      <vt:lpstr>Éléments de la boîte à langage individuelle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Petite Poule Rousse</dc:title>
  <dc:creator>Maman</dc:creator>
  <cp:lastModifiedBy>asuss</cp:lastModifiedBy>
  <cp:revision>19</cp:revision>
  <dcterms:created xsi:type="dcterms:W3CDTF">2013-06-01T15:59:24Z</dcterms:created>
  <dcterms:modified xsi:type="dcterms:W3CDTF">2016-03-21T08:53:35Z</dcterms:modified>
</cp:coreProperties>
</file>